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301" r:id="rId5"/>
    <p:sldId id="303" r:id="rId6"/>
    <p:sldId id="269" r:id="rId7"/>
    <p:sldId id="266" r:id="rId8"/>
    <p:sldId id="270" r:id="rId9"/>
    <p:sldId id="271" r:id="rId10"/>
    <p:sldId id="273" r:id="rId11"/>
    <p:sldId id="272" r:id="rId12"/>
    <p:sldId id="286" r:id="rId13"/>
    <p:sldId id="274" r:id="rId14"/>
    <p:sldId id="304" r:id="rId15"/>
    <p:sldId id="275" r:id="rId16"/>
    <p:sldId id="305" r:id="rId17"/>
    <p:sldId id="276" r:id="rId18"/>
    <p:sldId id="277" r:id="rId19"/>
    <p:sldId id="278" r:id="rId20"/>
    <p:sldId id="279" r:id="rId21"/>
    <p:sldId id="280" r:id="rId22"/>
    <p:sldId id="283" r:id="rId23"/>
    <p:sldId id="308" r:id="rId24"/>
    <p:sldId id="282" r:id="rId25"/>
    <p:sldId id="284" r:id="rId26"/>
    <p:sldId id="281" r:id="rId27"/>
    <p:sldId id="285" r:id="rId28"/>
    <p:sldId id="309" r:id="rId29"/>
    <p:sldId id="287" r:id="rId30"/>
    <p:sldId id="258" r:id="rId31"/>
    <p:sldId id="288" r:id="rId32"/>
    <p:sldId id="291" r:id="rId33"/>
    <p:sldId id="293" r:id="rId34"/>
    <p:sldId id="311" r:id="rId35"/>
    <p:sldId id="310" r:id="rId36"/>
    <p:sldId id="295" r:id="rId37"/>
    <p:sldId id="257" r:id="rId38"/>
    <p:sldId id="294" r:id="rId39"/>
    <p:sldId id="307" r:id="rId40"/>
    <p:sldId id="265" r:id="rId41"/>
    <p:sldId id="296" r:id="rId42"/>
    <p:sldId id="297" r:id="rId43"/>
    <p:sldId id="314" r:id="rId44"/>
    <p:sldId id="315" r:id="rId45"/>
    <p:sldId id="313" r:id="rId46"/>
    <p:sldId id="298" r:id="rId47"/>
    <p:sldId id="299" r:id="rId48"/>
    <p:sldId id="261" r:id="rId49"/>
    <p:sldId id="259" r:id="rId50"/>
    <p:sldId id="262" r:id="rId51"/>
    <p:sldId id="263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B3D67-27FA-4C5F-85BA-18FF951D762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A079116B-D608-4E33-AC81-ADE0CF89A8A8}">
      <dgm:prSet custT="1"/>
      <dgm:spPr/>
      <dgm:t>
        <a:bodyPr/>
        <a:lstStyle/>
        <a:p>
          <a:pPr rtl="0"/>
          <a:r>
            <a:rPr lang="ru-RU" sz="4000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Растворение газов в жидкости (абсорбция)</a:t>
          </a:r>
          <a:endParaRPr lang="ru-RU" sz="4000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3F220B-6DC7-4810-A6CF-BF7EC1E1BBEA}" type="parTrans" cxnId="{A183586D-78D3-4814-A06B-8DC45883369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E44C475-64F1-45BA-8454-C080132A0937}" type="sibTrans" cxnId="{A183586D-78D3-4814-A06B-8DC45883369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2B8F66-09C9-4EB1-A653-8296934812F3}">
      <dgm:prSet/>
      <dgm:spPr/>
      <dgm:t>
        <a:bodyPr/>
        <a:lstStyle/>
        <a:p>
          <a:pPr rtl="0"/>
          <a:r>
            <a:rPr lang="ru-RU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Диффузия газов через структуры </a:t>
          </a:r>
          <a:r>
            <a:rPr lang="ru-RU" i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аэрогематического</a:t>
          </a:r>
          <a:r>
            <a:rPr lang="ru-RU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барьера</a:t>
          </a:r>
          <a:endParaRPr lang="ru-RU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A18A76-DE35-45C6-8FE1-D90F08A4E3A8}" type="parTrans" cxnId="{4F3F4B84-AA2B-4C62-8D5E-0530B37D143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D4B6C6-39BE-45DE-B4D6-64B5B2D35B8C}" type="sibTrans" cxnId="{4F3F4B84-AA2B-4C62-8D5E-0530B37D143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EA77ED9-D261-4828-9B97-196D816E5028}" type="pres">
      <dgm:prSet presAssocID="{B32B3D67-27FA-4C5F-85BA-18FF951D76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D46DB-1797-4994-99A1-ECB2C0FCF83C}" type="pres">
      <dgm:prSet presAssocID="{A079116B-D608-4E33-AC81-ADE0CF89A8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A3FF3-2FF7-4692-AAF0-AAA4874E6541}" type="pres">
      <dgm:prSet presAssocID="{4E44C475-64F1-45BA-8454-C080132A0937}" presName="spacer" presStyleCnt="0"/>
      <dgm:spPr/>
    </dgm:pt>
    <dgm:pt modelId="{34936385-1987-4F99-8B79-8CBF90B13E70}" type="pres">
      <dgm:prSet presAssocID="{CE2B8F66-09C9-4EB1-A653-8296934812F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F4B84-AA2B-4C62-8D5E-0530B37D1433}" srcId="{B32B3D67-27FA-4C5F-85BA-18FF951D7629}" destId="{CE2B8F66-09C9-4EB1-A653-8296934812F3}" srcOrd="1" destOrd="0" parTransId="{EEA18A76-DE35-45C6-8FE1-D90F08A4E3A8}" sibTransId="{95D4B6C6-39BE-45DE-B4D6-64B5B2D35B8C}"/>
    <dgm:cxn modelId="{A183586D-78D3-4814-A06B-8DC45883369D}" srcId="{B32B3D67-27FA-4C5F-85BA-18FF951D7629}" destId="{A079116B-D608-4E33-AC81-ADE0CF89A8A8}" srcOrd="0" destOrd="0" parTransId="{A33F220B-6DC7-4810-A6CF-BF7EC1E1BBEA}" sibTransId="{4E44C475-64F1-45BA-8454-C080132A0937}"/>
    <dgm:cxn modelId="{D4BA5874-8D75-450F-900E-54BBB3CE743F}" type="presOf" srcId="{A079116B-D608-4E33-AC81-ADE0CF89A8A8}" destId="{4D9D46DB-1797-4994-99A1-ECB2C0FCF83C}" srcOrd="0" destOrd="0" presId="urn:microsoft.com/office/officeart/2005/8/layout/vList2"/>
    <dgm:cxn modelId="{0C41EC6C-AA76-4BB8-A018-6CFB7813154D}" type="presOf" srcId="{B32B3D67-27FA-4C5F-85BA-18FF951D7629}" destId="{1EA77ED9-D261-4828-9B97-196D816E5028}" srcOrd="0" destOrd="0" presId="urn:microsoft.com/office/officeart/2005/8/layout/vList2"/>
    <dgm:cxn modelId="{4AFB3D7C-23B6-4744-8155-A2FBD243A8B4}" type="presOf" srcId="{CE2B8F66-09C9-4EB1-A653-8296934812F3}" destId="{34936385-1987-4F99-8B79-8CBF90B13E70}" srcOrd="0" destOrd="0" presId="urn:microsoft.com/office/officeart/2005/8/layout/vList2"/>
    <dgm:cxn modelId="{531B27D1-ECA3-4E67-9145-1BBFCB01EDA5}" type="presParOf" srcId="{1EA77ED9-D261-4828-9B97-196D816E5028}" destId="{4D9D46DB-1797-4994-99A1-ECB2C0FCF83C}" srcOrd="0" destOrd="0" presId="urn:microsoft.com/office/officeart/2005/8/layout/vList2"/>
    <dgm:cxn modelId="{B252E442-9016-4239-9BCE-049AA66C8C38}" type="presParOf" srcId="{1EA77ED9-D261-4828-9B97-196D816E5028}" destId="{D34A3FF3-2FF7-4692-AAF0-AAA4874E6541}" srcOrd="1" destOrd="0" presId="urn:microsoft.com/office/officeart/2005/8/layout/vList2"/>
    <dgm:cxn modelId="{22B3849F-C98F-4E62-9E38-416DA2C5A260}" type="presParOf" srcId="{1EA77ED9-D261-4828-9B97-196D816E5028}" destId="{34936385-1987-4F99-8B79-8CBF90B13E70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7250-668A-420D-942F-901A546269D4}" type="datetimeFigureOut">
              <a:rPr lang="ru-RU" smtClean="0"/>
              <a:pPr/>
              <a:t>19.10.2011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3646-78AA-4818-809B-00E2359DA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u="sng" dirty="0" smtClean="0">
                <a:solidFill>
                  <a:srgbClr val="FFFF00"/>
                </a:solidFill>
              </a:rPr>
              <a:t>Газообмен в легких 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Джон Дальтон сформулировал закон, носящий его имя:</a:t>
            </a:r>
          </a:p>
          <a:p>
            <a:pPr indent="12700">
              <a:buNone/>
            </a:pPr>
            <a:r>
              <a:rPr lang="ru-RU" dirty="0" smtClean="0"/>
              <a:t>Давление смеси химически не взаимодействующих идеальных газов равно сумме парциальных давлений: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429264"/>
            <a:ext cx="4394216" cy="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Парциа́льное</a:t>
            </a:r>
            <a:r>
              <a:rPr lang="ru-RU" dirty="0" smtClean="0"/>
              <a:t> давление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900370"/>
          </a:xfrm>
        </p:spPr>
        <p:txBody>
          <a:bodyPr/>
          <a:lstStyle/>
          <a:p>
            <a:pPr indent="12700">
              <a:buNone/>
            </a:pPr>
            <a:r>
              <a:rPr lang="ru-RU" dirty="0" smtClean="0"/>
              <a:t>(лат. </a:t>
            </a:r>
            <a:r>
              <a:rPr lang="ru-RU" dirty="0" err="1" smtClean="0"/>
              <a:t>partialis</a:t>
            </a:r>
            <a:r>
              <a:rPr lang="ru-RU" dirty="0" smtClean="0"/>
              <a:t> — частичный, от лат. </a:t>
            </a:r>
            <a:r>
              <a:rPr lang="ru-RU" dirty="0" err="1" smtClean="0"/>
              <a:t>pars</a:t>
            </a:r>
            <a:r>
              <a:rPr lang="ru-RU" dirty="0" smtClean="0"/>
              <a:t> — часть) — давление, которое имел бы газ, входящий в состав газовой смеси, если бы он один занимал объём, равный объёму смеси при той же температуре.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уровне моря атмосферное давление составляет в среднем 760 мм </a:t>
            </a:r>
            <a:r>
              <a:rPr lang="ru-RU" dirty="0" err="1" smtClean="0"/>
              <a:t>рт.ст</a:t>
            </a:r>
            <a:r>
              <a:rPr lang="ru-RU" dirty="0" smtClean="0"/>
              <a:t>., а процентное содержание кислорода - около 21%. </a:t>
            </a:r>
          </a:p>
          <a:p>
            <a:r>
              <a:rPr lang="ru-RU" dirty="0" smtClean="0"/>
              <a:t>В этом случае РО2 в атмосфере составляет: </a:t>
            </a:r>
          </a:p>
          <a:p>
            <a:pPr indent="-73025">
              <a:buNone/>
            </a:pPr>
            <a:r>
              <a:rPr lang="ru-RU" dirty="0" smtClean="0"/>
              <a:t>760 </a:t>
            </a:r>
            <a:r>
              <a:rPr lang="ru-RU" dirty="0" err="1" smtClean="0"/>
              <a:t>х</a:t>
            </a:r>
            <a:r>
              <a:rPr lang="ru-RU" dirty="0" smtClean="0"/>
              <a:t> 21/100=159 мм </a:t>
            </a:r>
            <a:r>
              <a:rPr lang="ru-RU" dirty="0" err="1" smtClean="0"/>
              <a:t>рт.ст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вычислении парциального давления газов в альвеолярном воздухе следует учитывать, что в этом воздухе присутствуют пары воды (47 мм </a:t>
            </a:r>
            <a:r>
              <a:rPr lang="ru-RU" dirty="0" err="1" smtClean="0"/>
              <a:t>рт.ст</a:t>
            </a:r>
            <a:r>
              <a:rPr lang="ru-RU" dirty="0" smtClean="0"/>
              <a:t>.). </a:t>
            </a:r>
          </a:p>
          <a:p>
            <a:r>
              <a:rPr lang="ru-RU" dirty="0" smtClean="0"/>
              <a:t>Поэтому это число вычитают из значения атмосферного давления, и на долю парциального давления газов приходится </a:t>
            </a:r>
          </a:p>
          <a:p>
            <a:pPr lvl="1">
              <a:buNone/>
            </a:pPr>
            <a:r>
              <a:rPr lang="ru-RU" dirty="0" smtClean="0"/>
              <a:t>(760-47) =713 мм </a:t>
            </a:r>
            <a:r>
              <a:rPr lang="ru-RU" dirty="0" err="1" smtClean="0"/>
              <a:t>рт.ст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напряжение газа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35004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dirty="0" smtClean="0"/>
              <a:t>это сила, с которой молекулы </a:t>
            </a:r>
            <a:r>
              <a:rPr lang="ru-RU" sz="5400" dirty="0" err="1" smtClean="0"/>
              <a:t>раствореного</a:t>
            </a:r>
            <a:r>
              <a:rPr lang="ru-RU" sz="5400" dirty="0" smtClean="0"/>
              <a:t> газа стремятся выйти в газовую среду.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600" dirty="0" smtClean="0"/>
              <a:t>напряжение газа 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01038" cy="55721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dirty="0" smtClean="0"/>
              <a:t>Если парциальное давление газа над поверхностью жидкости равно напряжению газа в ней, устанавливается равновесное состояние,  когда количество газа диффундирующего в жидкость и обратно одинаково.</a:t>
            </a:r>
          </a:p>
          <a:p>
            <a:pPr indent="12700" algn="ctr"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В случае, если речь идет о диффузии газа из газовой среды в водную или в слое жидкости, вместо концентрации С этого газа нужно подставить его парциальное давление Р, так как диффузия газов осуществляться по разнице парциального давления и напряжения газа.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286388"/>
            <a:ext cx="79296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071942"/>
            <a:ext cx="7929618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421481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</a:t>
            </a:r>
            <a:r>
              <a:rPr lang="ru-RU" b="1" dirty="0" smtClean="0"/>
              <a:t>2</a:t>
            </a:r>
            <a:r>
              <a:rPr lang="ru-RU" sz="2400" b="1" dirty="0" smtClean="0"/>
              <a:t> – 100 </a:t>
            </a:r>
            <a:r>
              <a:rPr lang="ru-RU" sz="2400" b="1" dirty="0" err="1" smtClean="0"/>
              <a:t>мм.рт.ст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О</a:t>
            </a:r>
            <a:r>
              <a:rPr lang="ru-RU" sz="2400" b="1" baseline="-25000" dirty="0" smtClean="0"/>
              <a:t>2 </a:t>
            </a:r>
            <a:r>
              <a:rPr lang="ru-RU" sz="2400" b="1" dirty="0" smtClean="0"/>
              <a:t>– 200 мл в 1 литре</a:t>
            </a:r>
            <a:endParaRPr lang="ru-RU" sz="24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564357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 – 100 </a:t>
            </a:r>
            <a:r>
              <a:rPr lang="ru-RU" sz="2400" b="1" dirty="0" err="1" smtClean="0">
                <a:solidFill>
                  <a:srgbClr val="FF0000"/>
                </a:solidFill>
              </a:rPr>
              <a:t>мм.рт.ст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 – 4,5 мл в 1 литре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928662" y="5072074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357290" y="5072074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785918" y="5072074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214546" y="5072074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14612" y="5072074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143240" y="5072074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857752" y="4143380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РО</a:t>
            </a:r>
            <a:r>
              <a:rPr lang="ru-RU" b="1" dirty="0" smtClean="0"/>
              <a:t>2</a:t>
            </a:r>
            <a:r>
              <a:rPr lang="ru-RU" sz="2400" b="1" dirty="0" smtClean="0"/>
              <a:t> – 100 </a:t>
            </a:r>
            <a:r>
              <a:rPr lang="ru-RU" sz="2400" b="1" dirty="0" err="1" smtClean="0"/>
              <a:t>мм.рт.ст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О</a:t>
            </a:r>
            <a:r>
              <a:rPr lang="ru-RU" sz="2400" b="1" baseline="-25000" dirty="0" smtClean="0"/>
              <a:t>2 </a:t>
            </a:r>
            <a:r>
              <a:rPr lang="ru-RU" sz="2400" b="1" dirty="0" smtClean="0"/>
              <a:t>– 200 мл в 1 литре</a:t>
            </a:r>
            <a:endParaRPr lang="ru-RU" sz="2400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928662" y="564357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 – 0 </a:t>
            </a:r>
            <a:r>
              <a:rPr lang="ru-RU" sz="2400" b="1" dirty="0" err="1" smtClean="0">
                <a:solidFill>
                  <a:srgbClr val="FF0000"/>
                </a:solidFill>
              </a:rPr>
              <a:t>мм.рт.ст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 – 0 мл в 1 литре</a:t>
            </a:r>
          </a:p>
        </p:txBody>
      </p:sp>
      <p:sp>
        <p:nvSpPr>
          <p:cNvPr id="24" name="Двойная стрелка вверх/вниз 23"/>
          <p:cNvSpPr/>
          <p:nvPr/>
        </p:nvSpPr>
        <p:spPr>
          <a:xfrm>
            <a:off x="4857752" y="4929198"/>
            <a:ext cx="428628" cy="71438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войная стрелка вверх/вниз 24"/>
          <p:cNvSpPr/>
          <p:nvPr/>
        </p:nvSpPr>
        <p:spPr>
          <a:xfrm>
            <a:off x="5357818" y="4929198"/>
            <a:ext cx="428628" cy="71438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верх/вниз 25"/>
          <p:cNvSpPr/>
          <p:nvPr/>
        </p:nvSpPr>
        <p:spPr>
          <a:xfrm>
            <a:off x="5857884" y="4929198"/>
            <a:ext cx="428628" cy="71438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6357950" y="4929198"/>
            <a:ext cx="428628" cy="71438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6858016" y="4929198"/>
            <a:ext cx="428628" cy="71438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7358082" y="4929198"/>
            <a:ext cx="428628" cy="714380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599604" y="1037362"/>
            <a:ext cx="1839055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М. = 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2204" y="1075377"/>
            <a:ext cx="136436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ΔС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7468" y="1073851"/>
            <a:ext cx="913923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D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87609" y="3701167"/>
            <a:ext cx="1839055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М. = 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72766" y="3713425"/>
            <a:ext cx="1478929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ΔP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85473" y="3737656"/>
            <a:ext cx="913923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K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91104" y="610386"/>
            <a:ext cx="1881662" cy="1954107"/>
            <a:chOff x="3991104" y="610386"/>
            <a:chExt cx="1881662" cy="195410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20479" y="1492923"/>
              <a:ext cx="762891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x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46242" y="610386"/>
              <a:ext cx="761746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S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991104" y="1073231"/>
              <a:ext cx="1881662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------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130625" y="3222650"/>
            <a:ext cx="1881662" cy="1954107"/>
            <a:chOff x="3991104" y="610386"/>
            <a:chExt cx="1881662" cy="1954107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620479" y="1492923"/>
              <a:ext cx="762891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x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46242" y="610386"/>
              <a:ext cx="761746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S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91104" y="1073231"/>
              <a:ext cx="1881662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------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Стрелка вниз 22"/>
          <p:cNvSpPr/>
          <p:nvPr/>
        </p:nvSpPr>
        <p:spPr>
          <a:xfrm>
            <a:off x="3387144" y="2369713"/>
            <a:ext cx="682580" cy="110758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231228" y="2419081"/>
            <a:ext cx="682580" cy="110758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>
                                      <p:cBhvr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14" grpId="0"/>
      <p:bldP spid="15" grpId="0"/>
      <p:bldP spid="16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837" y="2586395"/>
            <a:ext cx="8229600" cy="308030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 </a:t>
            </a:r>
            <a:r>
              <a:rPr lang="ru-RU" sz="4400" dirty="0" smtClean="0"/>
              <a:t>Коэффициент К называют коэффициентом диффузии </a:t>
            </a:r>
            <a:r>
              <a:rPr lang="ru-RU" sz="4400" dirty="0" err="1" smtClean="0"/>
              <a:t>Крога</a:t>
            </a:r>
            <a:r>
              <a:rPr lang="ru-RU" sz="4400" dirty="0" smtClean="0"/>
              <a:t> или диффузионной проводимостью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3214" y="739026"/>
            <a:ext cx="1839055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М. = 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8371" y="751284"/>
            <a:ext cx="1478929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ΔP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1078" y="775515"/>
            <a:ext cx="913923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K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066230" y="260509"/>
            <a:ext cx="1881662" cy="1954107"/>
            <a:chOff x="3991104" y="610386"/>
            <a:chExt cx="1881662" cy="195410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20479" y="1492923"/>
              <a:ext cx="762891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x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46242" y="610386"/>
              <a:ext cx="761746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S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91104" y="1073231"/>
              <a:ext cx="1881662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------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/>
      <p:bldP spid="5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Скорость диффузии газа обратно пропорциональна квадратному корню из его молекулярного веса.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500306"/>
          <a:ext cx="7929621" cy="1877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7"/>
                <a:gridCol w="2643207"/>
                <a:gridCol w="2643207"/>
              </a:tblGrid>
              <a:tr h="7143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Газ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Молекулярный</a:t>
                      </a:r>
                      <a:r>
                        <a:rPr lang="ru-RU" baseline="0" dirty="0" smtClean="0"/>
                        <a:t> 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Квадратный корень молекулярного веса</a:t>
                      </a:r>
                      <a:endParaRPr lang="ru-RU" dirty="0"/>
                    </a:p>
                  </a:txBody>
                  <a:tcPr/>
                </a:tc>
              </a:tr>
              <a:tr h="5817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СО</a:t>
                      </a:r>
                      <a:r>
                        <a:rPr lang="ru-RU" sz="1200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6,6</a:t>
                      </a:r>
                      <a:endParaRPr lang="ru-RU" b="1" dirty="0"/>
                    </a:p>
                  </a:txBody>
                  <a:tcPr/>
                </a:tc>
              </a:tr>
              <a:tr h="5817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r>
                        <a:rPr lang="ru-RU" sz="1200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5,7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852" y="4929198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</a:rPr>
              <a:t>/СО</a:t>
            </a: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4400" b="1" dirty="0" smtClean="0">
                <a:solidFill>
                  <a:srgbClr val="FF0000"/>
                </a:solidFill>
              </a:rPr>
              <a:t> = 5,7/6,6 = 0,86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9288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Каждый газ растворяется в поверхностном слое воде независимо от другого пропорционально парциальному давлению в газовой фазе и коэффициенту растворимости.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57562"/>
            <a:ext cx="792961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3116"/>
            <a:ext cx="7929618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235743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</a:t>
            </a:r>
            <a:r>
              <a:rPr lang="ru-RU" b="1" dirty="0" smtClean="0"/>
              <a:t>2</a:t>
            </a:r>
            <a:r>
              <a:rPr lang="ru-RU" sz="2400" b="1" dirty="0" smtClean="0"/>
              <a:t> – 100 </a:t>
            </a:r>
            <a:r>
              <a:rPr lang="ru-RU" sz="2400" b="1" dirty="0" err="1" smtClean="0"/>
              <a:t>мм.рт.ст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38576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 – 4,5 мл в 1 литре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2428868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</a:t>
            </a:r>
            <a:r>
              <a:rPr lang="ru-RU" b="1" dirty="0" smtClean="0"/>
              <a:t>2</a:t>
            </a:r>
            <a:r>
              <a:rPr lang="ru-RU" sz="2400" b="1" dirty="0" smtClean="0"/>
              <a:t> – 100 </a:t>
            </a:r>
            <a:r>
              <a:rPr lang="ru-RU" sz="2400" b="1" dirty="0" err="1" smtClean="0"/>
              <a:t>мм.рт.ст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392906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 – 134 мл в 1 литре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928662" y="3143248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357290" y="3143248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785918" y="3143248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214546" y="3143248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714612" y="3143248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143240" y="3143248"/>
            <a:ext cx="428628" cy="57150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86314" y="3143248"/>
            <a:ext cx="428628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214942" y="3143248"/>
            <a:ext cx="428628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643570" y="3143248"/>
            <a:ext cx="428628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072198" y="3143248"/>
            <a:ext cx="428628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572264" y="3143248"/>
            <a:ext cx="428628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000892" y="3143248"/>
            <a:ext cx="428628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00034" y="5072074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ru-RU" sz="2800" dirty="0" smtClean="0"/>
              <a:t>У поверхности воды концентрация СО</a:t>
            </a:r>
            <a:r>
              <a:rPr lang="ru-RU" dirty="0" smtClean="0"/>
              <a:t>2</a:t>
            </a:r>
            <a:r>
              <a:rPr lang="ru-RU" sz="2800" dirty="0" smtClean="0"/>
              <a:t> в 29,8 раза больше, чем О</a:t>
            </a:r>
            <a:r>
              <a:rPr lang="ru-RU" dirty="0" smtClean="0"/>
              <a:t>2</a:t>
            </a:r>
            <a:r>
              <a:rPr lang="ru-RU" sz="2800" dirty="0" smtClean="0"/>
              <a:t> хотя в газовой фазе их парциальные давления равны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TextBox 20"/>
          <p:cNvSpPr txBox="1">
            <a:spLocks noChangeArrowheads="1"/>
          </p:cNvSpPr>
          <p:nvPr/>
        </p:nvSpPr>
        <p:spPr bwMode="auto">
          <a:xfrm>
            <a:off x="3428992" y="4658822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СО</a:t>
            </a:r>
            <a:r>
              <a:rPr lang="ru-RU" sz="40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39948" name="TextBox 19"/>
          <p:cNvSpPr txBox="1">
            <a:spLocks noChangeArrowheads="1"/>
          </p:cNvSpPr>
          <p:nvPr/>
        </p:nvSpPr>
        <p:spPr bwMode="auto">
          <a:xfrm>
            <a:off x="4500562" y="4587384"/>
            <a:ext cx="96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О</a:t>
            </a:r>
            <a:r>
              <a:rPr lang="ru-RU" sz="40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39957" name="TextBox 25"/>
          <p:cNvSpPr txBox="1">
            <a:spLocks noChangeArrowheads="1"/>
          </p:cNvSpPr>
          <p:nvPr/>
        </p:nvSpPr>
        <p:spPr bwMode="auto">
          <a:xfrm>
            <a:off x="4357686" y="3515814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О</a:t>
            </a:r>
            <a:r>
              <a:rPr lang="ru-RU" sz="4000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39958" name="TextBox 26"/>
          <p:cNvSpPr txBox="1">
            <a:spLocks noChangeArrowheads="1"/>
          </p:cNvSpPr>
          <p:nvPr/>
        </p:nvSpPr>
        <p:spPr bwMode="auto">
          <a:xfrm>
            <a:off x="3500430" y="3515814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СО</a:t>
            </a:r>
            <a:r>
              <a:rPr lang="ru-RU" sz="4000" baseline="-25000" dirty="0">
                <a:latin typeface="Calibri" pitchFamily="34" charset="0"/>
              </a:rPr>
              <a:t>2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857356" y="4105825"/>
            <a:ext cx="5000660" cy="1429098"/>
            <a:chOff x="2143108" y="4105825"/>
            <a:chExt cx="5000660" cy="1429098"/>
          </a:xfrm>
        </p:grpSpPr>
        <p:sp>
          <p:nvSpPr>
            <p:cNvPr id="29" name="Полилиния 28"/>
            <p:cNvSpPr/>
            <p:nvPr/>
          </p:nvSpPr>
          <p:spPr>
            <a:xfrm>
              <a:off x="2387065" y="4105825"/>
              <a:ext cx="4475748" cy="590349"/>
            </a:xfrm>
            <a:custGeom>
              <a:avLst/>
              <a:gdLst>
                <a:gd name="connsiteX0" fmla="*/ 0 w 4475748"/>
                <a:gd name="connsiteY0" fmla="*/ 9625 h 590349"/>
                <a:gd name="connsiteX1" fmla="*/ 1145407 w 4475748"/>
                <a:gd name="connsiteY1" fmla="*/ 9625 h 590349"/>
                <a:gd name="connsiteX2" fmla="*/ 1357162 w 4475748"/>
                <a:gd name="connsiteY2" fmla="*/ 48126 h 590349"/>
                <a:gd name="connsiteX3" fmla="*/ 1414914 w 4475748"/>
                <a:gd name="connsiteY3" fmla="*/ 144379 h 590349"/>
                <a:gd name="connsiteX4" fmla="*/ 1597794 w 4475748"/>
                <a:gd name="connsiteY4" fmla="*/ 385011 h 590349"/>
                <a:gd name="connsiteX5" fmla="*/ 1953929 w 4475748"/>
                <a:gd name="connsiteY5" fmla="*/ 558265 h 590349"/>
                <a:gd name="connsiteX6" fmla="*/ 2338939 w 4475748"/>
                <a:gd name="connsiteY6" fmla="*/ 577516 h 590349"/>
                <a:gd name="connsiteX7" fmla="*/ 2618072 w 4475748"/>
                <a:gd name="connsiteY7" fmla="*/ 500514 h 590349"/>
                <a:gd name="connsiteX8" fmla="*/ 2897204 w 4475748"/>
                <a:gd name="connsiteY8" fmla="*/ 327259 h 590349"/>
                <a:gd name="connsiteX9" fmla="*/ 3003082 w 4475748"/>
                <a:gd name="connsiteY9" fmla="*/ 144379 h 590349"/>
                <a:gd name="connsiteX10" fmla="*/ 3060834 w 4475748"/>
                <a:gd name="connsiteY10" fmla="*/ 57752 h 590349"/>
                <a:gd name="connsiteX11" fmla="*/ 3128211 w 4475748"/>
                <a:gd name="connsiteY11" fmla="*/ 19251 h 590349"/>
                <a:gd name="connsiteX12" fmla="*/ 3243714 w 4475748"/>
                <a:gd name="connsiteY12" fmla="*/ 9625 h 590349"/>
                <a:gd name="connsiteX13" fmla="*/ 4475748 w 4475748"/>
                <a:gd name="connsiteY13" fmla="*/ 0 h 5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5748" h="590349">
                  <a:moveTo>
                    <a:pt x="0" y="9625"/>
                  </a:moveTo>
                  <a:lnTo>
                    <a:pt x="1145407" y="9625"/>
                  </a:lnTo>
                  <a:cubicBezTo>
                    <a:pt x="1371601" y="16042"/>
                    <a:pt x="1312244" y="25667"/>
                    <a:pt x="1357162" y="48126"/>
                  </a:cubicBezTo>
                  <a:cubicBezTo>
                    <a:pt x="1402080" y="70585"/>
                    <a:pt x="1374809" y="88232"/>
                    <a:pt x="1414914" y="144379"/>
                  </a:cubicBezTo>
                  <a:cubicBezTo>
                    <a:pt x="1455019" y="200526"/>
                    <a:pt x="1507958" y="316030"/>
                    <a:pt x="1597794" y="385011"/>
                  </a:cubicBezTo>
                  <a:cubicBezTo>
                    <a:pt x="1687630" y="453992"/>
                    <a:pt x="1830405" y="526181"/>
                    <a:pt x="1953929" y="558265"/>
                  </a:cubicBezTo>
                  <a:cubicBezTo>
                    <a:pt x="2077453" y="590349"/>
                    <a:pt x="2228249" y="587141"/>
                    <a:pt x="2338939" y="577516"/>
                  </a:cubicBezTo>
                  <a:cubicBezTo>
                    <a:pt x="2449629" y="567891"/>
                    <a:pt x="2525028" y="542224"/>
                    <a:pt x="2618072" y="500514"/>
                  </a:cubicBezTo>
                  <a:cubicBezTo>
                    <a:pt x="2711116" y="458805"/>
                    <a:pt x="2833036" y="386615"/>
                    <a:pt x="2897204" y="327259"/>
                  </a:cubicBezTo>
                  <a:cubicBezTo>
                    <a:pt x="2961372" y="267903"/>
                    <a:pt x="2975810" y="189297"/>
                    <a:pt x="3003082" y="144379"/>
                  </a:cubicBezTo>
                  <a:cubicBezTo>
                    <a:pt x="3030354" y="99461"/>
                    <a:pt x="3039979" y="78607"/>
                    <a:pt x="3060834" y="57752"/>
                  </a:cubicBezTo>
                  <a:cubicBezTo>
                    <a:pt x="3081689" y="36897"/>
                    <a:pt x="3097731" y="27272"/>
                    <a:pt x="3128211" y="19251"/>
                  </a:cubicBezTo>
                  <a:cubicBezTo>
                    <a:pt x="3158691" y="11230"/>
                    <a:pt x="3243714" y="9625"/>
                    <a:pt x="3243714" y="9625"/>
                  </a:cubicBezTo>
                  <a:lnTo>
                    <a:pt x="4475748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143108" y="4944574"/>
              <a:ext cx="5000660" cy="590349"/>
            </a:xfrm>
            <a:custGeom>
              <a:avLst/>
              <a:gdLst>
                <a:gd name="connsiteX0" fmla="*/ 0 w 4475748"/>
                <a:gd name="connsiteY0" fmla="*/ 9625 h 590349"/>
                <a:gd name="connsiteX1" fmla="*/ 1145407 w 4475748"/>
                <a:gd name="connsiteY1" fmla="*/ 9625 h 590349"/>
                <a:gd name="connsiteX2" fmla="*/ 1357162 w 4475748"/>
                <a:gd name="connsiteY2" fmla="*/ 48126 h 590349"/>
                <a:gd name="connsiteX3" fmla="*/ 1414914 w 4475748"/>
                <a:gd name="connsiteY3" fmla="*/ 144379 h 590349"/>
                <a:gd name="connsiteX4" fmla="*/ 1597794 w 4475748"/>
                <a:gd name="connsiteY4" fmla="*/ 385011 h 590349"/>
                <a:gd name="connsiteX5" fmla="*/ 1953929 w 4475748"/>
                <a:gd name="connsiteY5" fmla="*/ 558265 h 590349"/>
                <a:gd name="connsiteX6" fmla="*/ 2338939 w 4475748"/>
                <a:gd name="connsiteY6" fmla="*/ 577516 h 590349"/>
                <a:gd name="connsiteX7" fmla="*/ 2618072 w 4475748"/>
                <a:gd name="connsiteY7" fmla="*/ 500514 h 590349"/>
                <a:gd name="connsiteX8" fmla="*/ 2897204 w 4475748"/>
                <a:gd name="connsiteY8" fmla="*/ 327259 h 590349"/>
                <a:gd name="connsiteX9" fmla="*/ 3003082 w 4475748"/>
                <a:gd name="connsiteY9" fmla="*/ 144379 h 590349"/>
                <a:gd name="connsiteX10" fmla="*/ 3060834 w 4475748"/>
                <a:gd name="connsiteY10" fmla="*/ 57752 h 590349"/>
                <a:gd name="connsiteX11" fmla="*/ 3128211 w 4475748"/>
                <a:gd name="connsiteY11" fmla="*/ 19251 h 590349"/>
                <a:gd name="connsiteX12" fmla="*/ 3243714 w 4475748"/>
                <a:gd name="connsiteY12" fmla="*/ 9625 h 590349"/>
                <a:gd name="connsiteX13" fmla="*/ 4475748 w 4475748"/>
                <a:gd name="connsiteY13" fmla="*/ 0 h 5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5748" h="590349">
                  <a:moveTo>
                    <a:pt x="0" y="9625"/>
                  </a:moveTo>
                  <a:lnTo>
                    <a:pt x="1145407" y="9625"/>
                  </a:lnTo>
                  <a:cubicBezTo>
                    <a:pt x="1371601" y="16042"/>
                    <a:pt x="1312244" y="25667"/>
                    <a:pt x="1357162" y="48126"/>
                  </a:cubicBezTo>
                  <a:cubicBezTo>
                    <a:pt x="1402080" y="70585"/>
                    <a:pt x="1374809" y="88232"/>
                    <a:pt x="1414914" y="144379"/>
                  </a:cubicBezTo>
                  <a:cubicBezTo>
                    <a:pt x="1455019" y="200526"/>
                    <a:pt x="1507958" y="316030"/>
                    <a:pt x="1597794" y="385011"/>
                  </a:cubicBezTo>
                  <a:cubicBezTo>
                    <a:pt x="1687630" y="453992"/>
                    <a:pt x="1830405" y="526181"/>
                    <a:pt x="1953929" y="558265"/>
                  </a:cubicBezTo>
                  <a:cubicBezTo>
                    <a:pt x="2077453" y="590349"/>
                    <a:pt x="2228249" y="587141"/>
                    <a:pt x="2338939" y="577516"/>
                  </a:cubicBezTo>
                  <a:cubicBezTo>
                    <a:pt x="2449629" y="567891"/>
                    <a:pt x="2525028" y="542224"/>
                    <a:pt x="2618072" y="500514"/>
                  </a:cubicBezTo>
                  <a:cubicBezTo>
                    <a:pt x="2711116" y="458805"/>
                    <a:pt x="2833036" y="386615"/>
                    <a:pt x="2897204" y="327259"/>
                  </a:cubicBezTo>
                  <a:cubicBezTo>
                    <a:pt x="2961372" y="267903"/>
                    <a:pt x="2975810" y="189297"/>
                    <a:pt x="3003082" y="144379"/>
                  </a:cubicBezTo>
                  <a:cubicBezTo>
                    <a:pt x="3030354" y="99461"/>
                    <a:pt x="3039979" y="78607"/>
                    <a:pt x="3060834" y="57752"/>
                  </a:cubicBezTo>
                  <a:cubicBezTo>
                    <a:pt x="3081689" y="36897"/>
                    <a:pt x="3097731" y="27272"/>
                    <a:pt x="3128211" y="19251"/>
                  </a:cubicBezTo>
                  <a:cubicBezTo>
                    <a:pt x="3158691" y="11230"/>
                    <a:pt x="3243714" y="9625"/>
                    <a:pt x="3243714" y="9625"/>
                  </a:cubicBezTo>
                  <a:lnTo>
                    <a:pt x="4475748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олилиния 31"/>
          <p:cNvSpPr/>
          <p:nvPr/>
        </p:nvSpPr>
        <p:spPr>
          <a:xfrm>
            <a:off x="3428992" y="2428868"/>
            <a:ext cx="1750194" cy="2087078"/>
          </a:xfrm>
          <a:custGeom>
            <a:avLst/>
            <a:gdLst>
              <a:gd name="connsiteX0" fmla="*/ 534203 w 1750194"/>
              <a:gd name="connsiteY0" fmla="*/ 0 h 2087078"/>
              <a:gd name="connsiteX1" fmla="*/ 543828 w 1750194"/>
              <a:gd name="connsiteY1" fmla="*/ 423512 h 2087078"/>
              <a:gd name="connsiteX2" fmla="*/ 534203 w 1750194"/>
              <a:gd name="connsiteY2" fmla="*/ 587141 h 2087078"/>
              <a:gd name="connsiteX3" fmla="*/ 399449 w 1750194"/>
              <a:gd name="connsiteY3" fmla="*/ 644893 h 2087078"/>
              <a:gd name="connsiteX4" fmla="*/ 149192 w 1750194"/>
              <a:gd name="connsiteY4" fmla="*/ 924025 h 2087078"/>
              <a:gd name="connsiteX5" fmla="*/ 4813 w 1750194"/>
              <a:gd name="connsiteY5" fmla="*/ 1251284 h 2087078"/>
              <a:gd name="connsiteX6" fmla="*/ 120316 w 1750194"/>
              <a:gd name="connsiteY6" fmla="*/ 1626670 h 2087078"/>
              <a:gd name="connsiteX7" fmla="*/ 264695 w 1750194"/>
              <a:gd name="connsiteY7" fmla="*/ 1838425 h 2087078"/>
              <a:gd name="connsiteX8" fmla="*/ 486076 w 1750194"/>
              <a:gd name="connsiteY8" fmla="*/ 2011680 h 2087078"/>
              <a:gd name="connsiteX9" fmla="*/ 774834 w 1750194"/>
              <a:gd name="connsiteY9" fmla="*/ 2079057 h 2087078"/>
              <a:gd name="connsiteX10" fmla="*/ 1111718 w 1750194"/>
              <a:gd name="connsiteY10" fmla="*/ 2059806 h 2087078"/>
              <a:gd name="connsiteX11" fmla="*/ 1400476 w 1750194"/>
              <a:gd name="connsiteY11" fmla="*/ 1934678 h 2087078"/>
              <a:gd name="connsiteX12" fmla="*/ 1660358 w 1750194"/>
              <a:gd name="connsiteY12" fmla="*/ 1684421 h 2087078"/>
              <a:gd name="connsiteX13" fmla="*/ 1746986 w 1750194"/>
              <a:gd name="connsiteY13" fmla="*/ 1337912 h 2087078"/>
              <a:gd name="connsiteX14" fmla="*/ 1679609 w 1750194"/>
              <a:gd name="connsiteY14" fmla="*/ 952901 h 2087078"/>
              <a:gd name="connsiteX15" fmla="*/ 1477478 w 1750194"/>
              <a:gd name="connsiteY15" fmla="*/ 741145 h 2087078"/>
              <a:gd name="connsiteX16" fmla="*/ 1236847 w 1750194"/>
              <a:gd name="connsiteY16" fmla="*/ 606392 h 2087078"/>
              <a:gd name="connsiteX17" fmla="*/ 1198346 w 1750194"/>
              <a:gd name="connsiteY17" fmla="*/ 567891 h 2087078"/>
              <a:gd name="connsiteX18" fmla="*/ 1198346 w 1750194"/>
              <a:gd name="connsiteY18" fmla="*/ 423512 h 2087078"/>
              <a:gd name="connsiteX19" fmla="*/ 1198346 w 1750194"/>
              <a:gd name="connsiteY19" fmla="*/ 19251 h 20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50194" h="2087078">
                <a:moveTo>
                  <a:pt x="534203" y="0"/>
                </a:moveTo>
                <a:cubicBezTo>
                  <a:pt x="539015" y="162827"/>
                  <a:pt x="543828" y="325655"/>
                  <a:pt x="543828" y="423512"/>
                </a:cubicBezTo>
                <a:cubicBezTo>
                  <a:pt x="543828" y="521369"/>
                  <a:pt x="558266" y="550244"/>
                  <a:pt x="534203" y="587141"/>
                </a:cubicBezTo>
                <a:cubicBezTo>
                  <a:pt x="510140" y="624038"/>
                  <a:pt x="463618" y="588746"/>
                  <a:pt x="399449" y="644893"/>
                </a:cubicBezTo>
                <a:cubicBezTo>
                  <a:pt x="335281" y="701040"/>
                  <a:pt x="214965" y="822960"/>
                  <a:pt x="149192" y="924025"/>
                </a:cubicBezTo>
                <a:cubicBezTo>
                  <a:pt x="83419" y="1025090"/>
                  <a:pt x="9626" y="1134177"/>
                  <a:pt x="4813" y="1251284"/>
                </a:cubicBezTo>
                <a:cubicBezTo>
                  <a:pt x="0" y="1368391"/>
                  <a:pt x="77002" y="1528813"/>
                  <a:pt x="120316" y="1626670"/>
                </a:cubicBezTo>
                <a:cubicBezTo>
                  <a:pt x="163630" y="1724527"/>
                  <a:pt x="203735" y="1774257"/>
                  <a:pt x="264695" y="1838425"/>
                </a:cubicBezTo>
                <a:cubicBezTo>
                  <a:pt x="325655" y="1902593"/>
                  <a:pt x="401053" y="1971575"/>
                  <a:pt x="486076" y="2011680"/>
                </a:cubicBezTo>
                <a:cubicBezTo>
                  <a:pt x="571099" y="2051785"/>
                  <a:pt x="670560" y="2071036"/>
                  <a:pt x="774834" y="2079057"/>
                </a:cubicBezTo>
                <a:cubicBezTo>
                  <a:pt x="879108" y="2087078"/>
                  <a:pt x="1007444" y="2083869"/>
                  <a:pt x="1111718" y="2059806"/>
                </a:cubicBezTo>
                <a:cubicBezTo>
                  <a:pt x="1215992" y="2035743"/>
                  <a:pt x="1309036" y="1997242"/>
                  <a:pt x="1400476" y="1934678"/>
                </a:cubicBezTo>
                <a:cubicBezTo>
                  <a:pt x="1491916" y="1872114"/>
                  <a:pt x="1602606" y="1783882"/>
                  <a:pt x="1660358" y="1684421"/>
                </a:cubicBezTo>
                <a:cubicBezTo>
                  <a:pt x="1718110" y="1584960"/>
                  <a:pt x="1743778" y="1459832"/>
                  <a:pt x="1746986" y="1337912"/>
                </a:cubicBezTo>
                <a:cubicBezTo>
                  <a:pt x="1750194" y="1215992"/>
                  <a:pt x="1724527" y="1052362"/>
                  <a:pt x="1679609" y="952901"/>
                </a:cubicBezTo>
                <a:cubicBezTo>
                  <a:pt x="1634691" y="853440"/>
                  <a:pt x="1551272" y="798897"/>
                  <a:pt x="1477478" y="741145"/>
                </a:cubicBezTo>
                <a:cubicBezTo>
                  <a:pt x="1403684" y="683394"/>
                  <a:pt x="1283369" y="635268"/>
                  <a:pt x="1236847" y="606392"/>
                </a:cubicBezTo>
                <a:cubicBezTo>
                  <a:pt x="1190325" y="577516"/>
                  <a:pt x="1204763" y="598371"/>
                  <a:pt x="1198346" y="567891"/>
                </a:cubicBezTo>
                <a:cubicBezTo>
                  <a:pt x="1191929" y="537411"/>
                  <a:pt x="1198346" y="423512"/>
                  <a:pt x="1198346" y="423512"/>
                </a:cubicBezTo>
                <a:lnTo>
                  <a:pt x="1198346" y="19251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4464842" y="4321974"/>
            <a:ext cx="642942" cy="285754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39958" idx="2"/>
          </p:cNvCxnSpPr>
          <p:nvPr/>
        </p:nvCxnSpPr>
        <p:spPr>
          <a:xfrm rot="5400000" flipH="1" flipV="1">
            <a:off x="3719253" y="4433642"/>
            <a:ext cx="562480" cy="142874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2910" y="571480"/>
            <a:ext cx="8143932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Транспорт газов через </a:t>
            </a:r>
            <a:r>
              <a:rPr lang="ru-RU" sz="4400" dirty="0" err="1" smtClean="0"/>
              <a:t>аэрогематический</a:t>
            </a:r>
            <a:r>
              <a:rPr lang="ru-RU" sz="4400" dirty="0" smtClean="0"/>
              <a:t> барьер</a:t>
            </a:r>
            <a:endParaRPr lang="ru-RU" sz="4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85852" y="5786454"/>
            <a:ext cx="642942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Между полостью альвеолы и просветом капилляра происходит газообмен.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472518" cy="3482981"/>
          </a:xfrm>
        </p:spPr>
        <p:txBody>
          <a:bodyPr>
            <a:normAutofit/>
          </a:bodyPr>
          <a:lstStyle/>
          <a:p>
            <a:r>
              <a:rPr lang="ru-RU" dirty="0" smtClean="0"/>
              <a:t>При диффузии в легких </a:t>
            </a:r>
            <a:r>
              <a:rPr lang="ru-RU" sz="4400" dirty="0" smtClean="0"/>
              <a:t>К</a:t>
            </a:r>
            <a:r>
              <a:rPr lang="ru-RU" dirty="0" smtClean="0"/>
              <a:t>СO</a:t>
            </a:r>
            <a:r>
              <a:rPr lang="ru-RU" sz="2000" dirty="0" smtClean="0"/>
              <a:t>2</a:t>
            </a:r>
            <a:r>
              <a:rPr lang="ru-RU" dirty="0" smtClean="0"/>
              <a:t>  в 25,6 раза больше, чем </a:t>
            </a:r>
            <a:r>
              <a:rPr lang="ru-RU" sz="4400" dirty="0" smtClean="0"/>
              <a:t>К</a:t>
            </a:r>
            <a:r>
              <a:rPr lang="ru-RU" dirty="0" smtClean="0"/>
              <a:t>O</a:t>
            </a:r>
            <a:r>
              <a:rPr lang="ru-RU" sz="2000" dirty="0" smtClean="0"/>
              <a:t>2</a:t>
            </a:r>
            <a:r>
              <a:rPr lang="ru-RU" dirty="0" smtClean="0"/>
              <a:t> ; </a:t>
            </a:r>
          </a:p>
          <a:p>
            <a:r>
              <a:rPr lang="ru-RU" dirty="0" smtClean="0"/>
              <a:t>иными словами, при прочих равных условиях СO</a:t>
            </a:r>
            <a:r>
              <a:rPr lang="ru-RU" sz="2000" dirty="0" smtClean="0"/>
              <a:t>2</a:t>
            </a:r>
            <a:r>
              <a:rPr lang="ru-RU" dirty="0" smtClean="0"/>
              <a:t> диффундирует через определенный слой среды в 25,6 раза быстрее, чем O</a:t>
            </a:r>
            <a:r>
              <a:rPr lang="ru-RU" sz="2000" dirty="0" smtClean="0"/>
              <a:t>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86693" y="1430946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29,8 *0,86 = 25,6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756" y="2028804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соответствии с уравнением для того, чтобы обмен путем диффузии был достаточно эффективным, обменная поверхность А должна быть большой, а диффузионное расстояние </a:t>
            </a:r>
            <a:r>
              <a:rPr lang="ru-RU" dirty="0" err="1" smtClean="0"/>
              <a:t>h</a:t>
            </a:r>
            <a:r>
              <a:rPr lang="ru-RU" dirty="0" smtClean="0"/>
              <a:t>–маленьким. </a:t>
            </a:r>
          </a:p>
          <a:p>
            <a:r>
              <a:rPr lang="ru-RU" dirty="0" smtClean="0"/>
              <a:t>Диффузионный барьер в легких полностью отвечает обоим этим условиям. </a:t>
            </a:r>
          </a:p>
          <a:p>
            <a:pPr lvl="1"/>
            <a:r>
              <a:rPr lang="ru-RU" dirty="0" smtClean="0"/>
              <a:t>Общая поверхность альвеол по подсчетам составляет около 80 м2, </a:t>
            </a:r>
          </a:p>
          <a:p>
            <a:pPr lvl="1"/>
            <a:r>
              <a:rPr lang="ru-RU" dirty="0" smtClean="0"/>
              <a:t>а диффузионное расстояние–порядка нескольких микрометров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3214" y="739026"/>
            <a:ext cx="1839055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М. = 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371" y="751284"/>
            <a:ext cx="1478929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ΔP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1078" y="775515"/>
            <a:ext cx="913923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K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066230" y="260509"/>
            <a:ext cx="1881662" cy="1954107"/>
            <a:chOff x="3991104" y="610386"/>
            <a:chExt cx="1881662" cy="195410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20479" y="1492923"/>
              <a:ext cx="762891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x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46242" y="610386"/>
              <a:ext cx="761746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S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91104" y="1073231"/>
              <a:ext cx="1881662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------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178" y="2153355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Содержание кислорода и углекислого газа в альвеолах зависит прежде всего от уровня альвеолярной вентиляции и интенсивности газообмена.</a:t>
            </a:r>
          </a:p>
          <a:p>
            <a:pPr>
              <a:buNone/>
            </a:pP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3214" y="739026"/>
            <a:ext cx="1839055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М. = 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371" y="751284"/>
            <a:ext cx="1478929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ΔP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1078" y="775515"/>
            <a:ext cx="913923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b="1" dirty="0" smtClean="0">
                <a:solidFill>
                  <a:srgbClr val="FF0000"/>
                </a:solidFill>
              </a:rPr>
              <a:t>K</a:t>
            </a:r>
            <a:endParaRPr lang="ru-RU" sz="66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066230" y="260509"/>
            <a:ext cx="1881662" cy="1954107"/>
            <a:chOff x="3991104" y="610386"/>
            <a:chExt cx="1881662" cy="195410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20479" y="1492923"/>
              <a:ext cx="762891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x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46242" y="610386"/>
              <a:ext cx="761746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S</a:t>
              </a:r>
              <a:endParaRPr lang="ru-RU" sz="6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91104" y="1073231"/>
              <a:ext cx="1881662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6600" b="1" dirty="0" smtClean="0">
                  <a:solidFill>
                    <a:srgbClr val="FF0000"/>
                  </a:solidFill>
                </a:rPr>
                <a:t>------</a:t>
              </a:r>
              <a:endParaRPr lang="ru-RU" sz="6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56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 атмосферном воздухе содержится </a:t>
            </a:r>
          </a:p>
          <a:p>
            <a:r>
              <a:rPr lang="ru-RU" sz="4400" dirty="0" smtClean="0"/>
              <a:t>20,9 об. % кислорода, </a:t>
            </a:r>
          </a:p>
          <a:p>
            <a:r>
              <a:rPr lang="ru-RU" sz="4400" dirty="0" smtClean="0"/>
              <a:t>0,03 об. % углекислого газа и </a:t>
            </a:r>
          </a:p>
          <a:p>
            <a:r>
              <a:rPr lang="ru-RU" sz="4400" dirty="0" smtClean="0"/>
              <a:t>79,1 об. % азота.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5862" y="1500174"/>
            <a:ext cx="7758138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 выдыхаемом воздухе содержится </a:t>
            </a:r>
          </a:p>
          <a:p>
            <a:r>
              <a:rPr lang="en-US" sz="4400" dirty="0" smtClean="0"/>
              <a:t>1</a:t>
            </a:r>
            <a:r>
              <a:rPr lang="ru-RU" sz="4400" dirty="0" smtClean="0"/>
              <a:t>6 об. % кислорода,</a:t>
            </a:r>
          </a:p>
          <a:p>
            <a:r>
              <a:rPr lang="ru-RU" sz="4400" dirty="0" smtClean="0"/>
              <a:t>4,5 об. % углекислого газа и </a:t>
            </a:r>
          </a:p>
          <a:p>
            <a:r>
              <a:rPr lang="ru-RU" sz="4400" dirty="0" smtClean="0"/>
              <a:t>79,5 об. % азота.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725807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Содержание О</a:t>
            </a:r>
            <a:r>
              <a:rPr lang="ru-RU" baseline="-25000" dirty="0" smtClean="0"/>
              <a:t>2</a:t>
            </a:r>
            <a:r>
              <a:rPr lang="ru-RU" dirty="0" smtClean="0"/>
              <a:t> в альвеолярной смеси – 14 об. %.</a:t>
            </a:r>
          </a:p>
          <a:p>
            <a:r>
              <a:rPr lang="ru-RU" dirty="0" smtClean="0"/>
              <a:t>Содержание СО</a:t>
            </a:r>
            <a:r>
              <a:rPr lang="ru-RU" baseline="-25000" dirty="0" smtClean="0"/>
              <a:t>2</a:t>
            </a:r>
            <a:r>
              <a:rPr lang="ru-RU" dirty="0" smtClean="0"/>
              <a:t> в альвеолярной смеси – 5,6 об. %. </a:t>
            </a:r>
          </a:p>
          <a:p>
            <a:r>
              <a:rPr lang="ru-RU" dirty="0" smtClean="0"/>
              <a:t>Оставшаяся часть альвеолярной газовой смеси приходится на долю азота и очень небольшого количества инертных газов.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6533" y="1859846"/>
            <a:ext cx="8229600" cy="2847622"/>
          </a:xfrm>
        </p:spPr>
        <p:txBody>
          <a:bodyPr>
            <a:normAutofit/>
          </a:bodyPr>
          <a:lstStyle/>
          <a:p>
            <a:r>
              <a:rPr lang="ru-RU" dirty="0" smtClean="0"/>
              <a:t>Состав альвеолярного воздуха при нормальном дыхании остается постоянным, так как при каждом вдохе обновляется лишь 1/7 часть альвеолярного воздуха.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b="14197"/>
          <a:stretch>
            <a:fillRect/>
          </a:stretch>
        </p:blipFill>
        <p:spPr bwMode="auto">
          <a:xfrm>
            <a:off x="2636665" y="3093156"/>
            <a:ext cx="6507335" cy="37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944533" cy="351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148286" cy="54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Кривые зависимости парциальных давлений O2 и СO2 в альвеолах (РaO2 и РaCO2 ) от альвеолярной вентиляции (</a:t>
            </a:r>
            <a:r>
              <a:rPr lang="ru-RU" sz="1800" dirty="0" err="1" smtClean="0"/>
              <a:t>V.a</a:t>
            </a:r>
            <a:r>
              <a:rPr lang="ru-RU" sz="1800" dirty="0" smtClean="0"/>
              <a:t>) у человека в </a:t>
            </a:r>
            <a:r>
              <a:rPr lang="ru-RU" sz="1800" dirty="0" err="1" smtClean="0"/>
              <a:t>cостоянии</a:t>
            </a:r>
            <a:r>
              <a:rPr lang="ru-RU" sz="1800" dirty="0" smtClean="0"/>
              <a:t> покоя (поглощение O2 –280 мл/мин; выделение СO2–230 мл/мин). Атмосферное давление соответствует давлению на уровне моря. Красная линия указывает уровни РaO2 ,  и РаCO2  при нормальной вентиляции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582594"/>
          </a:xfrm>
        </p:spPr>
        <p:txBody>
          <a:bodyPr>
            <a:noAutofit/>
          </a:bodyPr>
          <a:lstStyle/>
          <a:p>
            <a:r>
              <a:rPr lang="ru-RU" sz="5400" b="1" dirty="0" err="1" smtClean="0"/>
              <a:t>Аэрогематический</a:t>
            </a:r>
            <a:r>
              <a:rPr lang="ru-RU" sz="5400" b="1" dirty="0" smtClean="0"/>
              <a:t> барьер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89029"/>
            <a:ext cx="8229600" cy="5668971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В состав барьера входят: </a:t>
            </a:r>
          </a:p>
          <a:p>
            <a:pPr lvl="1"/>
            <a:r>
              <a:rPr lang="ru-RU" dirty="0" smtClean="0"/>
              <a:t>выстилающая альвеолярную поверхность плёнка </a:t>
            </a:r>
            <a:r>
              <a:rPr lang="ru-RU" dirty="0" err="1" smtClean="0"/>
              <a:t>сурфактанта</a:t>
            </a:r>
            <a:r>
              <a:rPr lang="ru-RU" dirty="0" smtClean="0"/>
              <a:t>; </a:t>
            </a:r>
          </a:p>
          <a:p>
            <a:pPr lvl="1"/>
            <a:r>
              <a:rPr lang="ru-RU" dirty="0" smtClean="0"/>
              <a:t>альвеолярная клетка I типа (0,2 мкм);</a:t>
            </a:r>
          </a:p>
          <a:p>
            <a:pPr lvl="1"/>
            <a:r>
              <a:rPr lang="ru-RU" dirty="0" smtClean="0"/>
              <a:t>общая базальная мембрана (0,1 мкм);</a:t>
            </a:r>
          </a:p>
          <a:p>
            <a:pPr lvl="2"/>
            <a:r>
              <a:rPr lang="ru-RU" dirty="0" smtClean="0"/>
              <a:t>базальными мембранами </a:t>
            </a:r>
            <a:r>
              <a:rPr lang="ru-RU" dirty="0" err="1" smtClean="0"/>
              <a:t>альвеолоцитов</a:t>
            </a:r>
            <a:r>
              <a:rPr lang="ru-RU" dirty="0" smtClean="0"/>
              <a:t>;</a:t>
            </a:r>
          </a:p>
          <a:p>
            <a:pPr lvl="2"/>
            <a:r>
              <a:rPr lang="ru-RU" dirty="0" smtClean="0"/>
              <a:t>межклеточное вещество (</a:t>
            </a:r>
            <a:r>
              <a:rPr lang="ru-RU" dirty="0" err="1" smtClean="0"/>
              <a:t>интерстиций</a:t>
            </a:r>
            <a:r>
              <a:rPr lang="ru-RU" dirty="0" smtClean="0"/>
              <a:t>) между; </a:t>
            </a:r>
          </a:p>
          <a:p>
            <a:pPr lvl="2"/>
            <a:r>
              <a:rPr lang="ru-RU" dirty="0" smtClean="0"/>
              <a:t>базальными мембранами капилляров;</a:t>
            </a:r>
          </a:p>
          <a:p>
            <a:pPr lvl="1"/>
            <a:r>
              <a:rPr lang="ru-RU" dirty="0" smtClean="0"/>
              <a:t>уплощённая часть эндотелиальной клетки капилляра (0,2 мкм). </a:t>
            </a:r>
          </a:p>
          <a:p>
            <a:pPr lvl="1">
              <a:buNone/>
            </a:pPr>
            <a:r>
              <a:rPr lang="ru-RU" sz="3600" b="1" i="1" dirty="0" smtClean="0"/>
              <a:t>В сумме это составляет 0,5 мкм. 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4" y="846668"/>
            <a:ext cx="9076995" cy="597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Вентиляционно</a:t>
            </a:r>
            <a:r>
              <a:rPr lang="ru-RU" dirty="0" smtClean="0"/>
              <a:t>–</a:t>
            </a:r>
            <a:r>
              <a:rPr lang="ru-RU" dirty="0" err="1" smtClean="0"/>
              <a:t>перфузионное</a:t>
            </a:r>
            <a:r>
              <a:rPr lang="ru-RU" dirty="0" smtClean="0"/>
              <a:t> отношение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Вентиляция легких и перфузия легких очень энергозависимых процесса. </a:t>
            </a:r>
          </a:p>
          <a:p>
            <a:r>
              <a:rPr lang="ru-RU" dirty="0" smtClean="0"/>
              <a:t>Необходимость экономить эту энергию послужила важным фактором отбора, который в процессе эволюции привел к выработке механизмов точного согласования и регуляции процессов вентиляции и кровоснабжения (перфузии).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Вентиляционно</a:t>
            </a:r>
            <a:r>
              <a:rPr lang="ru-RU" dirty="0" smtClean="0"/>
              <a:t>–</a:t>
            </a:r>
            <a:r>
              <a:rPr lang="ru-RU" dirty="0" err="1" smtClean="0"/>
              <a:t>перфузионное</a:t>
            </a:r>
            <a:r>
              <a:rPr lang="ru-RU" dirty="0" smtClean="0"/>
              <a:t> отношение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911" y="2380707"/>
            <a:ext cx="8229600" cy="2383204"/>
          </a:xfrm>
        </p:spPr>
        <p:txBody>
          <a:bodyPr>
            <a:normAutofit/>
          </a:bodyPr>
          <a:lstStyle/>
          <a:p>
            <a:r>
              <a:rPr lang="ru-RU" dirty="0" smtClean="0"/>
              <a:t> У взрослого человека в покое отношение V∙/Q∙ равно 0,8–1,0.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Вентиляционно</a:t>
            </a:r>
            <a:r>
              <a:rPr lang="ru-RU" dirty="0" smtClean="0"/>
              <a:t>–</a:t>
            </a:r>
            <a:r>
              <a:rPr lang="ru-RU" dirty="0" err="1" smtClean="0"/>
              <a:t>перфузионное</a:t>
            </a:r>
            <a:r>
              <a:rPr lang="ru-RU" dirty="0" smtClean="0"/>
              <a:t> отношение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Для того чтобы в разных участках дыхательной поверхности поддерживалось оптимальное VA/Q, существуют  такие механизмы, как сужение кровеносных сосудов в ответ на гипоксию (</a:t>
            </a:r>
            <a:r>
              <a:rPr lang="ru-RU" dirty="0" err="1" smtClean="0"/>
              <a:t>гипоксическая</a:t>
            </a:r>
            <a:r>
              <a:rPr lang="ru-RU" dirty="0" smtClean="0"/>
              <a:t> </a:t>
            </a:r>
            <a:r>
              <a:rPr lang="ru-RU" dirty="0" err="1" smtClean="0"/>
              <a:t>вазоконстрикция</a:t>
            </a:r>
            <a:r>
              <a:rPr lang="ru-RU" dirty="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Вентиляционно</a:t>
            </a:r>
            <a:r>
              <a:rPr lang="ru-RU" dirty="0" smtClean="0"/>
              <a:t>–</a:t>
            </a:r>
            <a:r>
              <a:rPr lang="ru-RU" dirty="0" err="1" smtClean="0"/>
              <a:t>перфузионное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9701"/>
          <a:stretch>
            <a:fillRect/>
          </a:stretch>
        </p:blipFill>
        <p:spPr bwMode="auto">
          <a:xfrm>
            <a:off x="1499658" y="797400"/>
            <a:ext cx="5759097" cy="60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Вентиляционно</a:t>
            </a:r>
            <a:r>
              <a:rPr lang="ru-RU" dirty="0" smtClean="0"/>
              <a:t>–</a:t>
            </a:r>
            <a:r>
              <a:rPr lang="ru-RU" dirty="0" err="1" smtClean="0"/>
              <a:t>перфузионное</a:t>
            </a:r>
            <a:r>
              <a:rPr lang="ru-RU" dirty="0" smtClean="0"/>
              <a:t> отношение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При низком содержании кислорода легочные сосуды сужаются, и благодаря этому кровоснабжение плохо вентилируемых (</a:t>
            </a:r>
            <a:r>
              <a:rPr lang="ru-RU" dirty="0" err="1" smtClean="0"/>
              <a:t>гипоксичных</a:t>
            </a:r>
            <a:r>
              <a:rPr lang="ru-RU" dirty="0" smtClean="0"/>
              <a:t>) участков легких снижается, а хорошо вентилируемых – возрастает.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Вентиляционно</a:t>
            </a:r>
            <a:r>
              <a:rPr lang="ru-RU" dirty="0" smtClean="0"/>
              <a:t>–</a:t>
            </a:r>
            <a:r>
              <a:rPr lang="ru-RU" dirty="0" err="1" smtClean="0"/>
              <a:t>перфузионное</a:t>
            </a:r>
            <a:r>
              <a:rPr lang="ru-RU" dirty="0" smtClean="0"/>
              <a:t> отношение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2251"/>
          <a:stretch>
            <a:fillRect/>
          </a:stretch>
        </p:blipFill>
        <p:spPr bwMode="auto">
          <a:xfrm>
            <a:off x="1733950" y="1376054"/>
            <a:ext cx="5660271" cy="54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7669331" cy="592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286676" cy="664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5367" y="440267"/>
            <a:ext cx="6581700" cy="61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101" b="55208"/>
          <a:stretch>
            <a:fillRect/>
          </a:stretch>
        </p:blipFill>
        <p:spPr bwMode="auto">
          <a:xfrm>
            <a:off x="274890" y="285728"/>
            <a:ext cx="8577626" cy="619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u="sng" dirty="0" smtClean="0">
                <a:solidFill>
                  <a:srgbClr val="FFFF00"/>
                </a:solidFill>
              </a:rPr>
              <a:t>Транспорт углекислого газа кровью </a:t>
            </a:r>
            <a:r>
              <a:rPr lang="ru-RU" sz="48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857916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Углекислый газ в крови находится в трех фракциях: </a:t>
            </a:r>
          </a:p>
          <a:p>
            <a:pPr lvl="1"/>
            <a:r>
              <a:rPr lang="ru-RU" sz="4000" dirty="0" smtClean="0"/>
              <a:t>физически растворенный, </a:t>
            </a:r>
          </a:p>
          <a:p>
            <a:pPr lvl="1"/>
            <a:r>
              <a:rPr lang="ru-RU" sz="4000" dirty="0" smtClean="0"/>
              <a:t>химически связанный в виде бикарбонатов и </a:t>
            </a:r>
          </a:p>
          <a:p>
            <a:pPr lvl="1"/>
            <a:r>
              <a:rPr lang="ru-RU" sz="4000" dirty="0" smtClean="0"/>
              <a:t>химически связанный с гемоглобином в виде карбогемоглобина.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04351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600" dirty="0" smtClean="0"/>
              <a:t>В венозной крови углекислого газа содержится всего 580 мл. </a:t>
            </a:r>
          </a:p>
          <a:p>
            <a:pPr marL="742950" lvl="2" indent="-342900"/>
            <a:r>
              <a:rPr lang="ru-RU" sz="3600" dirty="0" smtClean="0"/>
              <a:t>на долю физически растворенного газа приходится 25 мл, </a:t>
            </a:r>
          </a:p>
          <a:p>
            <a:pPr marL="742950" lvl="2" indent="-342900"/>
            <a:r>
              <a:rPr lang="ru-RU" sz="3600" dirty="0" smtClean="0"/>
              <a:t>на долю карбогемоглобина - около 45 мл, </a:t>
            </a:r>
          </a:p>
          <a:p>
            <a:pPr marL="742950" lvl="2" indent="-342900"/>
            <a:r>
              <a:rPr lang="ru-RU" sz="3600" dirty="0" smtClean="0"/>
              <a:t>на долю бикарбонатов - 510 мл (бикарбонатов плазмы - 340 мл, эритроцитов - 170 мл).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7563556" y="2201334"/>
            <a:ext cx="1366132" cy="3442230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Клетка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6220178" y="2190045"/>
            <a:ext cx="1341260" cy="34873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Тканевая</a:t>
            </a:r>
          </a:p>
          <a:p>
            <a:pPr>
              <a:buClr>
                <a:schemeClr val="hlink"/>
              </a:buClr>
              <a:buSzPct val="65000"/>
              <a:defRPr/>
            </a:pP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жидкость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defRPr/>
            </a:pP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14313" y="2235200"/>
            <a:ext cx="4493154" cy="3499556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4718756" y="2201333"/>
            <a:ext cx="1057274" cy="3532541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</p:cNvCxnSpPr>
          <p:nvPr/>
        </p:nvCxnSpPr>
        <p:spPr bwMode="auto">
          <a:xfrm rot="16200000" flipH="1" flipV="1">
            <a:off x="4552334" y="1216996"/>
            <a:ext cx="1331560" cy="2555168"/>
          </a:xfrm>
          <a:prstGeom prst="bentConnector4">
            <a:avLst>
              <a:gd name="adj1" fmla="val -17168"/>
              <a:gd name="adj2" fmla="val 63123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 flipV="1">
            <a:off x="4275313" y="2190045"/>
            <a:ext cx="2615495" cy="415572"/>
          </a:xfrm>
          <a:prstGeom prst="bentConnector4">
            <a:avLst>
              <a:gd name="adj1" fmla="val 37180"/>
              <a:gd name="adj2" fmla="val 15500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35" name="Овал 34"/>
          <p:cNvSpPr/>
          <p:nvPr/>
        </p:nvSpPr>
        <p:spPr>
          <a:xfrm>
            <a:off x="6448611" y="3319465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7604359">
            <a:off x="4349084" y="3681517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855272" y="4459818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9680196">
            <a:off x="5376929" y="3987510"/>
            <a:ext cx="1689863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791199" y="2190044"/>
            <a:ext cx="424573" cy="3509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652464" y="4723516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8302480">
            <a:off x="4315612" y="4739472"/>
            <a:ext cx="797561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759200" y="3902432"/>
            <a:ext cx="925689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endParaRPr lang="ru-RU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1139626" y="4959537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10800000">
            <a:off x="2614650" y="4801281"/>
            <a:ext cx="1089339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734029" y="5359047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64091" y="282222"/>
            <a:ext cx="842962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ДВИЖЕНИЕ </a:t>
            </a:r>
            <a:r>
              <a:rPr lang="ru-RU" cap="all" dirty="0" smtClean="0">
                <a:solidFill>
                  <a:srgbClr val="FFC000"/>
                </a:solidFill>
                <a:latin typeface="Tahoma" pitchFamily="34" charset="0"/>
              </a:rPr>
              <a:t>углекислого газа </a:t>
            </a: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В КАПИЛЛЯРАХ БОЛЬШОГО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 rot="16200000">
            <a:off x="7534848" y="4229964"/>
            <a:ext cx="1857388" cy="82696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93763" algn="l"/>
              </a:tabLst>
              <a:defRPr/>
            </a:pPr>
            <a:r>
              <a:rPr lang="ru-RU" sz="2400" dirty="0" err="1"/>
              <a:t>митоходрия</a:t>
            </a:r>
            <a:endParaRPr lang="ru-RU" sz="2400" dirty="0"/>
          </a:p>
        </p:txBody>
      </p:sp>
      <p:sp>
        <p:nvSpPr>
          <p:cNvPr id="36" name="Овал 35"/>
          <p:cNvSpPr/>
          <p:nvPr/>
        </p:nvSpPr>
        <p:spPr>
          <a:xfrm>
            <a:off x="7572571" y="3203221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 rot="3158438">
            <a:off x="7807829" y="3591453"/>
            <a:ext cx="526615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9101617">
            <a:off x="7000670" y="3333511"/>
            <a:ext cx="642942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7604359">
            <a:off x="6127084" y="4454806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1782568" y="4673785"/>
            <a:ext cx="847748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5227886">
            <a:off x="3110802" y="3850631"/>
            <a:ext cx="1082161" cy="571504"/>
          </a:xfrm>
          <a:prstGeom prst="rightArrow">
            <a:avLst>
              <a:gd name="adj1" fmla="val 50000"/>
              <a:gd name="adj2" fmla="val 5592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889956" y="3050121"/>
            <a:ext cx="1286933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2409575" y="3377321"/>
            <a:ext cx="565807" cy="571504"/>
          </a:xfrm>
          <a:prstGeom prst="rightArrow">
            <a:avLst>
              <a:gd name="adj1" fmla="val 50000"/>
              <a:gd name="adj2" fmla="val 5592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478844" y="2999321"/>
            <a:ext cx="111195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591735" y="3733098"/>
            <a:ext cx="682978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50713" y="4653142"/>
            <a:ext cx="682978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7722374">
            <a:off x="1184730" y="4150610"/>
            <a:ext cx="565807" cy="571504"/>
          </a:xfrm>
          <a:prstGeom prst="rightArrow">
            <a:avLst>
              <a:gd name="adj1" fmla="val 50000"/>
              <a:gd name="adj2" fmla="val 5592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597378" y="1492254"/>
            <a:ext cx="111195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280356" y="2054578"/>
            <a:ext cx="869245" cy="643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>
            <a:off x="2020711" y="1964267"/>
            <a:ext cx="417689" cy="1004711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810932" y="1351143"/>
            <a:ext cx="790223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222977" y="2282476"/>
            <a:ext cx="790223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Стрелка вниз 51"/>
          <p:cNvSpPr/>
          <p:nvPr/>
        </p:nvSpPr>
        <p:spPr>
          <a:xfrm>
            <a:off x="3014134" y="1952977"/>
            <a:ext cx="428977" cy="73377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ятиугольник 63"/>
          <p:cNvSpPr/>
          <p:nvPr/>
        </p:nvSpPr>
        <p:spPr>
          <a:xfrm>
            <a:off x="2675467" y="4064001"/>
            <a:ext cx="1027289" cy="64346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4389" grpId="0" animBg="1"/>
      <p:bldP spid="144395" grpId="0" animBg="1"/>
      <p:bldP spid="144396" grpId="0" animBg="1"/>
      <p:bldP spid="35" grpId="0" animBg="1"/>
      <p:bldP spid="47" grpId="0"/>
      <p:bldP spid="48" grpId="0" animBg="1"/>
      <p:bldP spid="54" grpId="0" animBg="1"/>
      <p:bldP spid="56" grpId="0" animBg="1"/>
      <p:bldP spid="57" grpId="0" animBg="1"/>
      <p:bldP spid="59" grpId="0" animBg="1"/>
      <p:bldP spid="58" grpId="0" animBg="1"/>
      <p:bldP spid="63" grpId="0" animBg="1"/>
      <p:bldP spid="55" grpId="0"/>
      <p:bldP spid="32" grpId="0" animBg="1"/>
      <p:bldP spid="36" grpId="0" animBg="1"/>
      <p:bldP spid="42" grpId="0" animBg="1"/>
      <p:bldP spid="41" grpId="0" animBg="1"/>
      <p:bldP spid="34" grpId="0"/>
      <p:bldP spid="62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3" grpId="0" animBg="1"/>
      <p:bldP spid="52" grpId="0" animBg="1"/>
      <p:bldP spid="6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5856791" y="2095560"/>
            <a:ext cx="2002419" cy="36454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Альвеола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191906" y="2235200"/>
            <a:ext cx="4120445" cy="3499556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4323641" y="2201333"/>
            <a:ext cx="1057274" cy="3532541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</p:cNvCxnSpPr>
          <p:nvPr/>
        </p:nvCxnSpPr>
        <p:spPr bwMode="auto">
          <a:xfrm rot="16200000" flipH="1" flipV="1">
            <a:off x="4157219" y="1216996"/>
            <a:ext cx="1331560" cy="2555168"/>
          </a:xfrm>
          <a:prstGeom prst="bentConnector4">
            <a:avLst>
              <a:gd name="adj1" fmla="val -17168"/>
              <a:gd name="adj2" fmla="val 63123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</p:cNvCxnSpPr>
          <p:nvPr/>
        </p:nvCxnSpPr>
        <p:spPr bwMode="auto">
          <a:xfrm flipV="1">
            <a:off x="3880198" y="2190045"/>
            <a:ext cx="2615495" cy="415572"/>
          </a:xfrm>
          <a:prstGeom prst="bentConnector4">
            <a:avLst>
              <a:gd name="adj1" fmla="val 37180"/>
              <a:gd name="adj2" fmla="val 15500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35" name="Овал 34"/>
          <p:cNvSpPr/>
          <p:nvPr/>
        </p:nvSpPr>
        <p:spPr>
          <a:xfrm>
            <a:off x="6261840" y="4731577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7604359">
            <a:off x="4046566" y="3172231"/>
            <a:ext cx="1600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390708" y="3985255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 rot="1755778">
            <a:off x="4958664" y="4056958"/>
            <a:ext cx="1689863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5396084" y="2190044"/>
            <a:ext cx="424573" cy="35099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257349" y="471194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17918450">
            <a:off x="4036244" y="4554276"/>
            <a:ext cx="797561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364085" y="3902432"/>
            <a:ext cx="925689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ru-RU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endParaRPr lang="ru-RU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744511" y="4959537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205534">
            <a:off x="2207960" y="4847579"/>
            <a:ext cx="1089339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338914" y="5359047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64091" y="282222"/>
            <a:ext cx="842962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ДВИЖЕНИЕ </a:t>
            </a:r>
            <a:r>
              <a:rPr lang="ru-RU" cap="all" dirty="0" smtClean="0">
                <a:solidFill>
                  <a:srgbClr val="FFC000"/>
                </a:solidFill>
                <a:latin typeface="Tahoma" pitchFamily="34" charset="0"/>
              </a:rPr>
              <a:t>углекислого газа </a:t>
            </a: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В КАПИЛЛЯРАХ </a:t>
            </a:r>
            <a:r>
              <a:rPr lang="ru-RU" b="1" dirty="0" smtClean="0">
                <a:solidFill>
                  <a:srgbClr val="FFC000"/>
                </a:solidFill>
              </a:rPr>
              <a:t>МАЛОГО</a:t>
            </a:r>
            <a:r>
              <a:rPr lang="ru-RU" dirty="0" smtClean="0">
                <a:solidFill>
                  <a:srgbClr val="FFC000"/>
                </a:solidFill>
                <a:latin typeface="Tahoma" pitchFamily="34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ahoma" pitchFamily="34" charset="0"/>
              </a:rPr>
              <a:t>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358182" y="3805105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6984452" y="4725772"/>
            <a:ext cx="526615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387453" y="4673785"/>
            <a:ext cx="847748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4386216">
            <a:off x="2750411" y="3885356"/>
            <a:ext cx="1082161" cy="571504"/>
          </a:xfrm>
          <a:prstGeom prst="rightArrow">
            <a:avLst>
              <a:gd name="adj1" fmla="val 50000"/>
              <a:gd name="adj2" fmla="val 5592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494841" y="3050121"/>
            <a:ext cx="1286933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ru-RU" baseline="-25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014460" y="3377321"/>
            <a:ext cx="565807" cy="571504"/>
          </a:xfrm>
          <a:prstGeom prst="rightArrow">
            <a:avLst>
              <a:gd name="adj1" fmla="val 50000"/>
              <a:gd name="adj2" fmla="val 5592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14280" y="3022471"/>
            <a:ext cx="111195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196620" y="3733098"/>
            <a:ext cx="682978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55598" y="4653142"/>
            <a:ext cx="682978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" name="Стрелка вправо 44"/>
          <p:cNvSpPr/>
          <p:nvPr/>
        </p:nvSpPr>
        <p:spPr>
          <a:xfrm rot="18462439">
            <a:off x="789615" y="4150610"/>
            <a:ext cx="565807" cy="571504"/>
          </a:xfrm>
          <a:prstGeom prst="rightArrow">
            <a:avLst>
              <a:gd name="adj1" fmla="val 50000"/>
              <a:gd name="adj2" fmla="val 5592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202263" y="1492254"/>
            <a:ext cx="1111956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en-US" baseline="-25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885241" y="2054578"/>
            <a:ext cx="869245" cy="643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11045637">
            <a:off x="1625596" y="2068440"/>
            <a:ext cx="417689" cy="1004711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15817" y="1351143"/>
            <a:ext cx="790223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827862" y="2282476"/>
            <a:ext cx="790223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baseline="300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2" name="Стрелка вниз 51"/>
          <p:cNvSpPr/>
          <p:nvPr/>
        </p:nvSpPr>
        <p:spPr>
          <a:xfrm rot="10644911">
            <a:off x="2619019" y="1767780"/>
            <a:ext cx="428977" cy="73377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ятиугольник 63"/>
          <p:cNvSpPr/>
          <p:nvPr/>
        </p:nvSpPr>
        <p:spPr>
          <a:xfrm>
            <a:off x="2280352" y="4064001"/>
            <a:ext cx="1027289" cy="64346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</a:t>
            </a:r>
            <a:endParaRPr lang="ru-RU" dirty="0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7404100" y="1581210"/>
            <a:ext cx="730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7" name="Блок-схема: память с прямым доступом 66"/>
          <p:cNvSpPr/>
          <p:nvPr/>
        </p:nvSpPr>
        <p:spPr>
          <a:xfrm>
            <a:off x="7431128" y="4497849"/>
            <a:ext cx="1000125" cy="9286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8216922" y="4712164"/>
            <a:ext cx="35719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44395" grpId="0" animBg="1"/>
      <p:bldP spid="144396" grpId="0" animBg="1"/>
      <p:bldP spid="35" grpId="0" animBg="1"/>
      <p:bldP spid="47" grpId="0"/>
      <p:bldP spid="48" grpId="0" animBg="1"/>
      <p:bldP spid="54" grpId="0" animBg="1"/>
      <p:bldP spid="56" grpId="0" animBg="1"/>
      <p:bldP spid="57" grpId="0" animBg="1"/>
      <p:bldP spid="59" grpId="0" animBg="1"/>
      <p:bldP spid="58" grpId="0" animBg="1"/>
      <p:bldP spid="63" grpId="0" animBg="1"/>
      <p:bldP spid="55" grpId="0"/>
      <p:bldP spid="36" grpId="0" animBg="1"/>
      <p:bldP spid="42" grpId="0" animBg="1"/>
      <p:bldP spid="62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3" grpId="0" animBg="1"/>
      <p:bldP spid="52" grpId="0" animBg="1"/>
      <p:bldP spid="64" grpId="0" animBg="1"/>
      <p:bldP spid="67" grpId="0" animBg="1"/>
      <p:bldP spid="6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42844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" name="Стрелка влево 41"/>
          <p:cNvSpPr/>
          <p:nvPr/>
        </p:nvSpPr>
        <p:spPr>
          <a:xfrm>
            <a:off x="785786" y="3786190"/>
            <a:ext cx="428628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357313" y="2928938"/>
            <a:ext cx="1785937" cy="2786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Альвеола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929313" y="2928938"/>
            <a:ext cx="3022600" cy="2795587"/>
          </a:xfrm>
          <a:prstGeom prst="rect">
            <a:avLst/>
          </a:prstGeom>
          <a:solidFill>
            <a:srgbClr val="FF99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Эритроцит</a:t>
            </a:r>
          </a:p>
          <a:p>
            <a:pPr>
              <a:defRPr/>
            </a:pP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3786188" y="2928938"/>
            <a:ext cx="2143125" cy="2786062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/>
          <a:lstStyle/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Плазма</a:t>
            </a:r>
          </a:p>
        </p:txBody>
      </p:sp>
      <p:cxnSp>
        <p:nvCxnSpPr>
          <p:cNvPr id="144397" name="AutoShape 13"/>
          <p:cNvCxnSpPr>
            <a:cxnSpLocks noChangeShapeType="1"/>
          </p:cNvCxnSpPr>
          <p:nvPr/>
        </p:nvCxnSpPr>
        <p:spPr bwMode="auto">
          <a:xfrm rot="5400000" flipH="1">
            <a:off x="427832" y="726281"/>
            <a:ext cx="871538" cy="790575"/>
          </a:xfrm>
          <a:prstGeom prst="bentConnector4">
            <a:avLst>
              <a:gd name="adj1" fmla="val 10565"/>
              <a:gd name="adj2" fmla="val 128917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8" name="AutoShape 14"/>
          <p:cNvCxnSpPr>
            <a:cxnSpLocks noChangeShapeType="1"/>
            <a:stCxn id="144389" idx="0"/>
          </p:cNvCxnSpPr>
          <p:nvPr/>
        </p:nvCxnSpPr>
        <p:spPr bwMode="auto">
          <a:xfrm rot="16200000" flipH="1" flipV="1">
            <a:off x="768350" y="2078038"/>
            <a:ext cx="630237" cy="2332038"/>
          </a:xfrm>
          <a:prstGeom prst="bentConnector4">
            <a:avLst>
              <a:gd name="adj1" fmla="val -36271"/>
              <a:gd name="adj2" fmla="val 69139"/>
            </a:avLst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cxnSp>
        <p:nvCxnSpPr>
          <p:cNvPr id="144399" name="AutoShape 15"/>
          <p:cNvCxnSpPr>
            <a:cxnSpLocks noChangeShapeType="1"/>
            <a:endCxn id="144389" idx="0"/>
          </p:cNvCxnSpPr>
          <p:nvPr/>
        </p:nvCxnSpPr>
        <p:spPr bwMode="auto">
          <a:xfrm>
            <a:off x="-142875" y="2643188"/>
            <a:ext cx="2392363" cy="285750"/>
          </a:xfrm>
          <a:prstGeom prst="bentConnector2">
            <a:avLst/>
          </a:prstGeom>
          <a:noFill/>
          <a:ln w="9525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</p:cxnSp>
      <p:sp>
        <p:nvSpPr>
          <p:cNvPr id="144400" name="Line 16"/>
          <p:cNvSpPr>
            <a:spLocks noChangeShapeType="1"/>
          </p:cNvSpPr>
          <p:nvPr/>
        </p:nvSpPr>
        <p:spPr bwMode="auto">
          <a:xfrm>
            <a:off x="1403350" y="2414588"/>
            <a:ext cx="73025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>
            <a:outerShdw dist="35921" dir="2700000" algn="ctr" rotWithShape="0">
              <a:srgbClr val="080808"/>
            </a:outerShdw>
          </a:effectLst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401" name="AutoShape 17"/>
          <p:cNvSpPr>
            <a:spLocks noChangeArrowheads="1"/>
          </p:cNvSpPr>
          <p:nvPr/>
        </p:nvSpPr>
        <p:spPr bwMode="auto">
          <a:xfrm>
            <a:off x="1547813" y="2343150"/>
            <a:ext cx="71437" cy="71438"/>
          </a:xfrm>
          <a:prstGeom prst="curvedDownArrow">
            <a:avLst>
              <a:gd name="adj1" fmla="val 20000"/>
              <a:gd name="adj2" fmla="val 40000"/>
              <a:gd name="adj3" fmla="val 33334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4403" name="AutoShape 19"/>
          <p:cNvSpPr>
            <a:spLocks noChangeArrowheads="1"/>
          </p:cNvSpPr>
          <p:nvPr/>
        </p:nvSpPr>
        <p:spPr bwMode="auto">
          <a:xfrm>
            <a:off x="5651500" y="4002088"/>
            <a:ext cx="73025" cy="71437"/>
          </a:xfrm>
          <a:prstGeom prst="curvedDownArrow">
            <a:avLst>
              <a:gd name="adj1" fmla="val 20444"/>
              <a:gd name="adj2" fmla="val 40889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" name="Блок-схема: память с прямым доступом 32"/>
          <p:cNvSpPr/>
          <p:nvPr/>
        </p:nvSpPr>
        <p:spPr>
          <a:xfrm>
            <a:off x="1071563" y="3571875"/>
            <a:ext cx="1000125" cy="928688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214546" y="3714752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2214554"/>
            <a:ext cx="615553" cy="4786346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Атмосферный        воздух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1857356" y="3786190"/>
            <a:ext cx="35719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786188" y="4429125"/>
            <a:ext cx="2197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286248" y="378619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000364" y="3786190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143241" y="2928934"/>
            <a:ext cx="642942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vert="vert270" wrap="none"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Капиллярная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стенка</a:t>
            </a:r>
          </a:p>
        </p:txBody>
      </p:sp>
      <p:sp>
        <p:nvSpPr>
          <p:cNvPr id="56" name="Овал 55"/>
          <p:cNvSpPr/>
          <p:nvPr/>
        </p:nvSpPr>
        <p:spPr>
          <a:xfrm>
            <a:off x="6429388" y="3429000"/>
            <a:ext cx="785818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" name="Стрелка вправо 56"/>
          <p:cNvSpPr/>
          <p:nvPr/>
        </p:nvSpPr>
        <p:spPr>
          <a:xfrm rot="20937169">
            <a:off x="5187007" y="3682935"/>
            <a:ext cx="1214446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786578" y="4357694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6858016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7715272" y="514351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7786710" y="4429132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105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" name="Табличка 57"/>
          <p:cNvSpPr/>
          <p:nvPr/>
        </p:nvSpPr>
        <p:spPr>
          <a:xfrm>
            <a:off x="7143768" y="4714884"/>
            <a:ext cx="857256" cy="714380"/>
          </a:xfrm>
          <a:prstGeom prst="plaqu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Нь</a:t>
            </a:r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 rot="2977807">
            <a:off x="6984356" y="3985130"/>
            <a:ext cx="892280" cy="5715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286500" y="3929063"/>
            <a:ext cx="2197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растворенный</a:t>
            </a:r>
            <a:endParaRPr lang="ru-RU" sz="2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25" y="500063"/>
            <a:ext cx="8429625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</a:rPr>
              <a:t>ДВИЖЕНИЕ КИСЛОРОДА В КАПИЛЛЯРАХ  МАЛОГО КРУГА КРОВООБРАЩЕНИЯ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  <p:bldP spid="144395" grpId="0" animBg="1"/>
      <p:bldP spid="144396" grpId="0" animBg="1"/>
      <p:bldP spid="33" grpId="0" animBg="1"/>
      <p:bldP spid="47" grpId="0"/>
      <p:bldP spid="5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0927"/>
          <a:stretch>
            <a:fillRect/>
          </a:stretch>
        </p:blipFill>
        <p:spPr bwMode="auto">
          <a:xfrm>
            <a:off x="63183" y="642918"/>
            <a:ext cx="900732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073"/>
          <a:stretch>
            <a:fillRect/>
          </a:stretch>
        </p:blipFill>
        <p:spPr bwMode="auto">
          <a:xfrm>
            <a:off x="0" y="857232"/>
            <a:ext cx="90950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35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329656"/>
            <a:ext cx="42862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56" t="50000" r="3222"/>
          <a:stretch>
            <a:fillRect/>
          </a:stretch>
        </p:blipFill>
        <p:spPr bwMode="auto">
          <a:xfrm>
            <a:off x="287623" y="500042"/>
            <a:ext cx="8856409" cy="593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6470" y="0"/>
            <a:ext cx="5291031" cy="656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4637" y="2010569"/>
            <a:ext cx="35147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Массоперенос газов через </a:t>
            </a:r>
            <a:r>
              <a:rPr lang="ru-RU" sz="5400" b="1" dirty="0" err="1" smtClean="0"/>
              <a:t>аэрогематический</a:t>
            </a:r>
            <a:r>
              <a:rPr lang="ru-RU" sz="5400" b="1" dirty="0" smtClean="0"/>
              <a:t> барьер осуществляется путем диффузии.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149600" y="857250"/>
            <a:ext cx="5580063" cy="1439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7200" b="1" dirty="0" smtClean="0"/>
              <a:t>М=</a:t>
            </a:r>
            <a:r>
              <a:rPr lang="en-US" sz="7200" b="1" dirty="0" smtClean="0"/>
              <a:t>DS</a:t>
            </a:r>
            <a:r>
              <a:rPr lang="ru-RU" sz="7200" b="1" dirty="0" smtClean="0"/>
              <a:t>(</a:t>
            </a:r>
            <a:r>
              <a:rPr lang="en-US" sz="7200" b="1" dirty="0" smtClean="0"/>
              <a:t>c</a:t>
            </a:r>
            <a:r>
              <a:rPr lang="ru-RU" sz="7200" b="1" baseline="-25000" dirty="0" smtClean="0"/>
              <a:t>1</a:t>
            </a:r>
            <a:r>
              <a:rPr lang="ru-RU" sz="7200" b="1" dirty="0" smtClean="0"/>
              <a:t> – </a:t>
            </a:r>
            <a:r>
              <a:rPr lang="en-US" sz="7200" b="1" dirty="0" smtClean="0"/>
              <a:t>c</a:t>
            </a:r>
            <a:r>
              <a:rPr lang="ru-RU" sz="7200" b="1" baseline="-25000" dirty="0" smtClean="0"/>
              <a:t>2</a:t>
            </a:r>
            <a:r>
              <a:rPr lang="ru-RU" sz="7200" b="1" dirty="0" smtClean="0"/>
              <a:t>)/</a:t>
            </a:r>
            <a:r>
              <a:rPr lang="ru-RU" sz="7200" b="1" dirty="0" err="1" smtClean="0"/>
              <a:t>х</a:t>
            </a:r>
            <a:endParaRPr lang="ru-RU" sz="7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07196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b="1" dirty="0" smtClean="0"/>
              <a:t>Скорость </a:t>
            </a:r>
            <a:r>
              <a:rPr lang="ru-RU" sz="4300" b="1" dirty="0"/>
              <a:t>переноса </a:t>
            </a:r>
            <a:r>
              <a:rPr lang="ru-RU" sz="4300" b="1" dirty="0" smtClean="0"/>
              <a:t>газа </a:t>
            </a:r>
            <a:r>
              <a:rPr lang="ru-RU" sz="4300" b="1" i="1" dirty="0"/>
              <a:t>М </a:t>
            </a:r>
            <a:r>
              <a:rPr lang="ru-RU" sz="4300" b="1" dirty="0"/>
              <a:t>зависит </a:t>
            </a:r>
            <a:endParaRPr lang="en-US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 </a:t>
            </a:r>
            <a:r>
              <a:rPr lang="ru-RU" dirty="0"/>
              <a:t>площади </a:t>
            </a:r>
            <a:r>
              <a:rPr lang="en-US" dirty="0"/>
              <a:t>S</a:t>
            </a:r>
            <a:r>
              <a:rPr lang="ru-RU" dirty="0"/>
              <a:t>, через которую осуществляется диффузия,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диффузионного </a:t>
            </a:r>
            <a:r>
              <a:rPr lang="ru-RU" dirty="0"/>
              <a:t>расстояния </a:t>
            </a:r>
            <a:r>
              <a:rPr lang="ru-RU" i="1" dirty="0" err="1"/>
              <a:t>х</a:t>
            </a:r>
            <a:r>
              <a:rPr lang="ru-RU" b="1" dirty="0"/>
              <a:t>, 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коэффициента </a:t>
            </a:r>
            <a:r>
              <a:rPr lang="ru-RU" dirty="0"/>
              <a:t>диффузии </a:t>
            </a:r>
            <a:r>
              <a:rPr lang="en-US" i="1" dirty="0"/>
              <a:t>D </a:t>
            </a:r>
            <a:r>
              <a:rPr lang="ru-RU" dirty="0"/>
              <a:t>и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разницы </a:t>
            </a:r>
            <a:r>
              <a:rPr lang="ru-RU" dirty="0"/>
              <a:t>концентраций газов по обе стороны диффузионной поверхности </a:t>
            </a:r>
            <a:r>
              <a:rPr lang="ru-RU" i="1" dirty="0" smtClean="0"/>
              <a:t>(</a:t>
            </a:r>
            <a:r>
              <a:rPr lang="en-US" i="1" dirty="0" smtClean="0"/>
              <a:t>c</a:t>
            </a:r>
            <a:r>
              <a:rPr lang="ru-RU" i="1" baseline="-25000" dirty="0" smtClean="0"/>
              <a:t>1</a:t>
            </a:r>
            <a:r>
              <a:rPr lang="ru-RU" i="1" dirty="0" smtClean="0"/>
              <a:t> </a:t>
            </a:r>
            <a:r>
              <a:rPr lang="ru-RU" i="1" dirty="0"/>
              <a:t>— </a:t>
            </a:r>
            <a:r>
              <a:rPr lang="en-US" i="1" dirty="0" smtClean="0"/>
              <a:t>c</a:t>
            </a:r>
            <a:r>
              <a:rPr lang="ru-RU" i="1" baseline="-25000" dirty="0" smtClean="0"/>
              <a:t>2</a:t>
            </a:r>
            <a:r>
              <a:rPr lang="ru-RU" i="1" dirty="0" smtClean="0"/>
              <a:t>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34450"/>
          <a:stretch>
            <a:fillRect/>
          </a:stretch>
        </p:blipFill>
        <p:spPr bwMode="auto">
          <a:xfrm>
            <a:off x="553508" y="270052"/>
            <a:ext cx="1760714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5400" dirty="0" smtClean="0"/>
              <a:t>Транспорт газов через </a:t>
            </a:r>
            <a:r>
              <a:rPr lang="ru-RU" sz="5400" dirty="0" err="1" smtClean="0"/>
              <a:t>аэрогематический</a:t>
            </a:r>
            <a:r>
              <a:rPr lang="ru-RU" sz="5400" dirty="0" smtClean="0"/>
              <a:t> барьер</a:t>
            </a:r>
            <a:endParaRPr lang="ru-RU" sz="5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285992"/>
          <a:ext cx="878687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Растворение газов в жидкости описывается законом Генри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11430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/>
              <a:t>V</a:t>
            </a:r>
            <a:r>
              <a:rPr lang="en-US" sz="4400" dirty="0" smtClean="0"/>
              <a:t>g</a:t>
            </a:r>
            <a:r>
              <a:rPr lang="en-US" sz="6000" dirty="0" smtClean="0"/>
              <a:t> = </a:t>
            </a:r>
            <a:r>
              <a:rPr lang="el-GR" sz="6000" dirty="0" smtClean="0"/>
              <a:t>α</a:t>
            </a:r>
            <a:r>
              <a:rPr lang="en-US" sz="6000" dirty="0" smtClean="0"/>
              <a:t> *P</a:t>
            </a:r>
            <a:r>
              <a:rPr lang="en-US" sz="4400" dirty="0" smtClean="0"/>
              <a:t>g</a:t>
            </a:r>
            <a:r>
              <a:rPr lang="en-US" sz="6000" dirty="0" smtClean="0"/>
              <a:t>/760 *V</a:t>
            </a:r>
            <a:r>
              <a:rPr lang="en-US" sz="4400" dirty="0" smtClean="0"/>
              <a:t>H</a:t>
            </a:r>
            <a:r>
              <a:rPr lang="en-US" sz="2400" dirty="0" smtClean="0"/>
              <a:t>2</a:t>
            </a:r>
            <a:r>
              <a:rPr lang="en-US" sz="4400" dirty="0" smtClean="0"/>
              <a:t>O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286124"/>
            <a:ext cx="7572428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V</a:t>
            </a:r>
            <a:r>
              <a:rPr lang="en-US" sz="3600" dirty="0" smtClean="0"/>
              <a:t>g-</a:t>
            </a:r>
            <a:r>
              <a:rPr lang="ru-RU" sz="3600" dirty="0" smtClean="0"/>
              <a:t>количество газа (мл), растворенного в воде</a:t>
            </a:r>
          </a:p>
          <a:p>
            <a:r>
              <a:rPr lang="ru-RU" sz="3600" dirty="0" smtClean="0"/>
              <a:t> </a:t>
            </a:r>
            <a:r>
              <a:rPr lang="en-US" sz="4800" dirty="0" smtClean="0"/>
              <a:t>V</a:t>
            </a:r>
            <a:r>
              <a:rPr lang="en-US" sz="3600" dirty="0" smtClean="0"/>
              <a:t>H</a:t>
            </a:r>
            <a:r>
              <a:rPr lang="en-US" sz="2000" dirty="0" smtClean="0"/>
              <a:t>2</a:t>
            </a:r>
            <a:r>
              <a:rPr lang="en-US" sz="3600" dirty="0" smtClean="0"/>
              <a:t>O</a:t>
            </a:r>
            <a:r>
              <a:rPr lang="ru-RU" sz="3600" dirty="0" smtClean="0"/>
              <a:t> – объем воды</a:t>
            </a:r>
          </a:p>
          <a:p>
            <a:r>
              <a:rPr lang="el-GR" sz="3600" dirty="0" smtClean="0"/>
              <a:t>α</a:t>
            </a:r>
            <a:r>
              <a:rPr lang="ru-RU" sz="3600" dirty="0" smtClean="0"/>
              <a:t> – коэффициент растворимости газа</a:t>
            </a:r>
          </a:p>
          <a:p>
            <a:r>
              <a:rPr lang="en-US" sz="4800" dirty="0" smtClean="0"/>
              <a:t>P</a:t>
            </a:r>
            <a:r>
              <a:rPr lang="en-US" sz="3600" dirty="0" smtClean="0"/>
              <a:t>g</a:t>
            </a:r>
            <a:r>
              <a:rPr lang="ru-RU" sz="2400" dirty="0" smtClean="0"/>
              <a:t> –</a:t>
            </a:r>
            <a:r>
              <a:rPr lang="ru-RU" sz="3600" dirty="0" smtClean="0"/>
              <a:t> парциальное давление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AEAEA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1197</Words>
  <Application>Microsoft Office PowerPoint</Application>
  <PresentationFormat>Экран (4:3)</PresentationFormat>
  <Paragraphs>212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Физиология дыхания.  Газообмен в легких .</vt:lpstr>
      <vt:lpstr>Слайд 2</vt:lpstr>
      <vt:lpstr>Аэрогематический барьер</vt:lpstr>
      <vt:lpstr>Слайд 4</vt:lpstr>
      <vt:lpstr>Слайд 5</vt:lpstr>
      <vt:lpstr>Слайд 6</vt:lpstr>
      <vt:lpstr>М=DS(c1 – c2)/х</vt:lpstr>
      <vt:lpstr>Транспорт газов через аэрогематический барьер</vt:lpstr>
      <vt:lpstr>Растворение газов в жидкости описывается законом Генри </vt:lpstr>
      <vt:lpstr>Слайд 10</vt:lpstr>
      <vt:lpstr>Парциа́льное давление </vt:lpstr>
      <vt:lpstr>Слайд 12</vt:lpstr>
      <vt:lpstr>напряжение газа </vt:lpstr>
      <vt:lpstr>напряжение газа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 Кривые зависимости парциальных давлений O2 и СO2 в альвеолах (РaO2 и РaCO2 ) от альвеолярной вентиляции (V.a) у человека в cостоянии покоя (поглощение O2 –280 мл/мин; выделение СO2–230 мл/мин). Атмосферное давление соответствует давлению на уровне моря. Красная линия указывает уровни РaO2 ,  и РаCO2  при нормальной вентиляции</vt:lpstr>
      <vt:lpstr>Слайд 30</vt:lpstr>
      <vt:lpstr>Вентиляционно–перфузионное отношение</vt:lpstr>
      <vt:lpstr>Вентиляционно–перфузионное отношение</vt:lpstr>
      <vt:lpstr>Вентиляционно–перфузионное отношение</vt:lpstr>
      <vt:lpstr>Вентиляционно–перфузионное</vt:lpstr>
      <vt:lpstr>Вентиляционно–перфузионное отношение</vt:lpstr>
      <vt:lpstr>Вентиляционно–перфузионное отношение</vt:lpstr>
      <vt:lpstr>Слайд 37</vt:lpstr>
      <vt:lpstr>Слайд 38</vt:lpstr>
      <vt:lpstr>Слайд 39</vt:lpstr>
      <vt:lpstr>Физиология дыхания.  Транспорт углекислого газа кровью .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Игорь Васильевич</dc:creator>
  <cp:lastModifiedBy>Customer</cp:lastModifiedBy>
  <cp:revision>108</cp:revision>
  <dcterms:created xsi:type="dcterms:W3CDTF">2008-10-10T16:12:12Z</dcterms:created>
  <dcterms:modified xsi:type="dcterms:W3CDTF">2011-10-19T08:31:29Z</dcterms:modified>
</cp:coreProperties>
</file>